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omments/modernComment_10B_2E696951.xml" ContentType="application/vnd.ms-powerpoint.comments+xml"/>
  <Override PartName="/ppt/ink/ink1.xml" ContentType="application/inkml+xml"/>
  <Override PartName="/ppt/notesSlides/notesSlide1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3" r:id="rId2"/>
    <p:sldMasterId id="2147483660" r:id="rId3"/>
  </p:sldMasterIdLst>
  <p:notesMasterIdLst>
    <p:notesMasterId r:id="rId22"/>
  </p:notesMasterIdLst>
  <p:sldIdLst>
    <p:sldId id="256" r:id="rId4"/>
    <p:sldId id="281" r:id="rId5"/>
    <p:sldId id="258" r:id="rId6"/>
    <p:sldId id="269" r:id="rId7"/>
    <p:sldId id="267" r:id="rId8"/>
    <p:sldId id="260" r:id="rId9"/>
    <p:sldId id="261" r:id="rId10"/>
    <p:sldId id="278" r:id="rId11"/>
    <p:sldId id="277" r:id="rId12"/>
    <p:sldId id="279" r:id="rId13"/>
    <p:sldId id="280" r:id="rId14"/>
    <p:sldId id="274" r:id="rId15"/>
    <p:sldId id="270" r:id="rId16"/>
    <p:sldId id="265" r:id="rId17"/>
    <p:sldId id="273" r:id="rId18"/>
    <p:sldId id="272" r:id="rId19"/>
    <p:sldId id="275" r:id="rId20"/>
    <p:sldId id="276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E753413C-B795-4A10-86ED-FEA86A3F20FF}">
          <p14:sldIdLst>
            <p14:sldId id="256"/>
            <p14:sldId id="281"/>
            <p14:sldId id="258"/>
            <p14:sldId id="269"/>
            <p14:sldId id="267"/>
            <p14:sldId id="260"/>
            <p14:sldId id="261"/>
            <p14:sldId id="278"/>
            <p14:sldId id="277"/>
            <p14:sldId id="279"/>
            <p14:sldId id="280"/>
            <p14:sldId id="274"/>
            <p14:sldId id="270"/>
            <p14:sldId id="265"/>
            <p14:sldId id="273"/>
            <p14:sldId id="272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F0AF9D3-7044-3DF1-3F97-9E31DBC9166E}" name="莊 小燕" initials="莊小" userId="13d46ed1d376cce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EAF8"/>
    <a:srgbClr val="FAFAFA"/>
    <a:srgbClr val="FFFFFF"/>
    <a:srgbClr val="F9FBFD"/>
    <a:srgbClr val="FCFDFE"/>
    <a:srgbClr val="E2F0FA"/>
    <a:srgbClr val="7DBAE7"/>
    <a:srgbClr val="DBE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25082E-FA37-4F7E-849E-508BA3913714}" v="866" dt="2024-02-02T05:26:06.717"/>
    <p1510:client id="{3A2ACECD-B7A4-4C82-A934-4512F175AB83}" v="4" dt="2024-02-01T14:28:23.548"/>
    <p1510:client id="{75A25564-E498-4C87-B17E-E1CE87940D7B}" v="91" dt="2024-02-01T16:17:44.512"/>
    <p1510:client id="{9B635F1B-80FB-4786-916F-EF760752FD57}" v="544" dt="2024-02-01T15:33:45.804"/>
    <p1510:client id="{DDB32522-0AA5-40A6-804E-AE3DF128F03B}" v="12" dt="2024-02-01T14:46:11.715"/>
    <p1510:client id="{EAD3D00D-FC2D-44DE-A5D6-DBA312A2F1ED}" v="293" dt="2024-02-01T17:59:00.447"/>
    <p1510:client id="{FACCD91A-1E4C-482A-B91B-E1D2332EF5D8}" v="50" dt="2024-02-01T14:29:09.2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3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28" Type="http://schemas.microsoft.com/office/2018/10/relationships/authors" Target="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comments/modernComment_10B_2E69695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8EFDD1D-A3CF-49FD-9FFC-99F48856B6DB}" authorId="{6F0AF9D3-7044-3DF1-3F97-9E31DBC9166E}" created="2024-02-01T16:12:22.043">
    <pc:sldMkLst xmlns:pc="http://schemas.microsoft.com/office/powerpoint/2013/main/command">
      <pc:docMk/>
      <pc:sldMk cId="778660177" sldId="267"/>
    </pc:sldMkLst>
    <p188:txBody>
      <a:bodyPr/>
      <a:lstStyle/>
      <a:p>
        <a:r>
          <a:rPr lang="zh-TW" altLang="en-US"/>
          <a:t>可能原因：外國受疫情影響嚴重，生產減少，因此出口至台灣的商品變少。而台灣受疫情影響較少，出、轉口數量大致不變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31T18:50:11.4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5939 2450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1T15:04:27.70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1T15:04:28.28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1382,'0'-6,"1"0,0 0,1 0,-1 0,1 0,0 1,0-1,1 1,0-1,0 1,0 0,0 0,1 0,0 1,0-1,0 1,1 0,-1 0,8-4,7-5,1 1,0 0,38-14,-16 9,-3 1,49-26,-53 22,39-24,98-40,62-24,-153 68,-53 28,-1 2,57-15,61-2,-9 2,159-59,-107 30,195-31,-165 40,46-4,-22 4,-137 22,472-111,-460 107,171-17,-126 22,179-7,-121 15,32-25,20-1,264 32,-306 11,1241-3,-1450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1T15:07:18.53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1,'2424'0,"-2406"0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1T15:07:28.38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0,'2875'0,"-2859"0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1T15:08:03.28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1,'1511'0,"-1502"0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1T15:08:15.87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1,'1599'0,"-1600"0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30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28CE3-DD0D-48B4-BE23-083929EFDB50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FFC3E-AC31-4576-9234-0FF5E9DF6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245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FFC3E-AC31-4576-9234-0FF5E9DF64B1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873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標題 1">
            <a:extLst>
              <a:ext uri="{FF2B5EF4-FFF2-40B4-BE49-F238E27FC236}">
                <a16:creationId xmlns:a16="http://schemas.microsoft.com/office/drawing/2014/main" id="{A0B76B42-E7F6-1B72-4425-99BD9ADB5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 useBgFill="1">
        <p:nvSpPr>
          <p:cNvPr id="3" name="副標題 2">
            <a:extLst>
              <a:ext uri="{FF2B5EF4-FFF2-40B4-BE49-F238E27FC236}">
                <a16:creationId xmlns:a16="http://schemas.microsoft.com/office/drawing/2014/main" id="{8C8193C9-2033-2580-9AB5-F5A5F90E3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 useBgFill="1">
        <p:nvSpPr>
          <p:cNvPr id="5" name="頁尾版面配置區 4">
            <a:extLst>
              <a:ext uri="{FF2B5EF4-FFF2-40B4-BE49-F238E27FC236}">
                <a16:creationId xmlns:a16="http://schemas.microsoft.com/office/drawing/2014/main" id="{BD89017E-7B4A-1CE7-D46C-76E901874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 useBgFill="1"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609CA8-B502-092F-3516-EA210296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1CEE-3062-4B14-9E88-E4F3641879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0699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D3764A-8561-44D9-19A7-773938BD0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B8BD16B-26AE-05F8-55B6-B05ED91E4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0C7983-D533-76A6-4944-EFC53978C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793077-DAB2-458C-B9A9-FF4B1CB2B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0122F7-24FE-CA98-D818-DA9306DFA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856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D64E12-0541-EFA2-36B5-12B9345C6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40FFD41-B144-338B-13AD-2AFA854F9D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2DE6AD4-3865-37FB-9708-E3A8998CE2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772B71E-D55E-160A-8340-20CA8178A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06BC07-A276-2643-F7DD-60A60FEC8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35F1C13-084E-AC2A-4C51-889B353AA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0854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04BE7A-4C5C-1B1C-AB0C-D3DDF0CAC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FE2F02-5A0A-7BE6-D43D-40786ED16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39A2B3F-C161-A5E0-CDE2-707747B0C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38CE041-6301-17F7-3709-C9053228A7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F45D2DA-AC4C-7671-2034-65469A28C6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9975A63-4372-DB73-F08B-A7779636A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284029B-5F79-53CB-3A82-C7A735205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81C26F1-B6C9-A8BA-CC1B-851A9DCE6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90463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A3D5D6-78BF-3B77-264C-12EA13161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9E38589-4375-D636-0457-2778FB1D1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0F5B802-E4ED-938D-C983-3B088D6E2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44EA1D9-1A06-AB85-87F1-3838A57D0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55390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5A2324D-A440-BB55-B812-C9031CA5F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9EBFB16-D9F3-014C-48B5-166DF9D52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970832C-E5CE-DD0D-6F44-869AF946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07483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13542C-57BA-D4CB-F619-0B0B15988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A169013-DB7A-DE90-D0F7-7889F97BA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6429602-A648-A7F8-2A18-01AEC35D8C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5A5272F-69DA-B3D8-C818-E2379DC3B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E7AB687-0F7C-A011-11F5-071FAE859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D080DF0-5381-C0DA-B046-EF1836E6D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17859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1518DA-9EB7-36A5-A438-F15EF2CF5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104CB54-6940-6E69-4750-E795E866CA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8AEC23E-F73E-DDD0-4136-E5F84AE6E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4774F38-1F86-BB43-4494-3853EBF9E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CA8B486-E204-0908-468C-1033C652E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82F4D44-93F3-1CB3-317E-0CFB084A7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19809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2A9209-4681-34EF-8BC3-3EE9B3F33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92E9C35-DDBF-C112-A45E-18AC209D5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49F0DA-7318-F3B8-2F95-455F27398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A42F8E-86D1-7D04-7714-CE0030C47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6CA2740-6484-2F3A-A80A-F6366CF69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64132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4C27FB8-D108-5188-ABFD-6A5A36DC0C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72AACF7-3E24-CE13-F2DD-A2EBCAA933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06AACE-B30B-DDED-D451-083688DBB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5484A1-9312-7FF9-4A39-0CC800281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072A2BD-6169-BE75-3C46-C6082A06E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52949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只有標題">
    <p:bg>
      <p:bgPr>
        <a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2BB7F2-7EF5-00B9-696B-2ACFBA9C5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C15BEEA-60EC-6ED9-6760-F373453DD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26DB-6A58-4E0C-9E02-598C9D2A3D0E}" type="datetimeFigureOut">
              <a:rPr lang="zh-TW" altLang="en-US" smtClean="0"/>
              <a:t>2024/2/1</a:t>
            </a:fld>
            <a:endParaRPr lang="zh-TW" altLang="en-US"/>
          </a:p>
        </p:txBody>
      </p:sp>
      <p:sp useBgFill="1">
        <p:nvSpPr>
          <p:cNvPr id="4" name="頁尾版面配置區 3">
            <a:extLst>
              <a:ext uri="{FF2B5EF4-FFF2-40B4-BE49-F238E27FC236}">
                <a16:creationId xmlns:a16="http://schemas.microsoft.com/office/drawing/2014/main" id="{1A853C7F-1E6A-98A8-AA78-78CF4BCF3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 useBgFill="1"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BAF0539-DC0D-2BCC-052F-35DCE7F90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EC681CEE-3062-4B14-9E88-E4F36418793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1C1D835-1999-F106-41AE-1080434A87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7" name="矩形 6">
            <a:extLst>
              <a:ext uri="{FF2B5EF4-FFF2-40B4-BE49-F238E27FC236}">
                <a16:creationId xmlns:a16="http://schemas.microsoft.com/office/drawing/2014/main" id="{D6AF9799-58AF-8D88-3D15-992CBA336D28}"/>
              </a:ext>
            </a:extLst>
          </p:cNvPr>
          <p:cNvSpPr/>
          <p:nvPr userDrawn="1"/>
        </p:nvSpPr>
        <p:spPr>
          <a:xfrm>
            <a:off x="8318500" y="5448300"/>
            <a:ext cx="4445000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8" name="矩形 7">
            <a:extLst>
              <a:ext uri="{FF2B5EF4-FFF2-40B4-BE49-F238E27FC236}">
                <a16:creationId xmlns:a16="http://schemas.microsoft.com/office/drawing/2014/main" id="{F1715485-26C7-E882-D75D-409D8D57C4C5}"/>
              </a:ext>
            </a:extLst>
          </p:cNvPr>
          <p:cNvSpPr/>
          <p:nvPr userDrawn="1"/>
        </p:nvSpPr>
        <p:spPr>
          <a:xfrm>
            <a:off x="7658100" y="6173787"/>
            <a:ext cx="5105400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52DAC9F-0122-78B8-9271-6CCC50B578E6}"/>
              </a:ext>
            </a:extLst>
          </p:cNvPr>
          <p:cNvSpPr/>
          <p:nvPr userDrawn="1"/>
        </p:nvSpPr>
        <p:spPr>
          <a:xfrm>
            <a:off x="4533900" y="3200400"/>
            <a:ext cx="9017000" cy="4022725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3228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bg>
      <p:bgPr>
        <a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1C1D835-1999-F106-41AE-1080434A87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7" name="矩形 6">
            <a:extLst>
              <a:ext uri="{FF2B5EF4-FFF2-40B4-BE49-F238E27FC236}">
                <a16:creationId xmlns:a16="http://schemas.microsoft.com/office/drawing/2014/main" id="{D6AF9799-58AF-8D88-3D15-992CBA336D28}"/>
              </a:ext>
            </a:extLst>
          </p:cNvPr>
          <p:cNvSpPr/>
          <p:nvPr userDrawn="1"/>
        </p:nvSpPr>
        <p:spPr>
          <a:xfrm>
            <a:off x="8318500" y="5448300"/>
            <a:ext cx="4445000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8" name="矩形 7">
            <a:extLst>
              <a:ext uri="{FF2B5EF4-FFF2-40B4-BE49-F238E27FC236}">
                <a16:creationId xmlns:a16="http://schemas.microsoft.com/office/drawing/2014/main" id="{F1715485-26C7-E882-D75D-409D8D57C4C5}"/>
              </a:ext>
            </a:extLst>
          </p:cNvPr>
          <p:cNvSpPr/>
          <p:nvPr userDrawn="1"/>
        </p:nvSpPr>
        <p:spPr>
          <a:xfrm>
            <a:off x="7658100" y="6173787"/>
            <a:ext cx="5105400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2" name="矩形 1">
            <a:extLst>
              <a:ext uri="{FF2B5EF4-FFF2-40B4-BE49-F238E27FC236}">
                <a16:creationId xmlns:a16="http://schemas.microsoft.com/office/drawing/2014/main" id="{39A1E434-75DF-5964-F482-E8593F4B0409}"/>
              </a:ext>
            </a:extLst>
          </p:cNvPr>
          <p:cNvSpPr/>
          <p:nvPr userDrawn="1"/>
        </p:nvSpPr>
        <p:spPr>
          <a:xfrm>
            <a:off x="-441872" y="343693"/>
            <a:ext cx="4445000" cy="365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52DAC9F-0122-78B8-9271-6CCC50B578E6}"/>
              </a:ext>
            </a:extLst>
          </p:cNvPr>
          <p:cNvSpPr/>
          <p:nvPr userDrawn="1"/>
        </p:nvSpPr>
        <p:spPr>
          <a:xfrm>
            <a:off x="1" y="-46408"/>
            <a:ext cx="12191999" cy="690440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35670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FA7DACE-F4CC-950B-87CA-18EBC33828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8158A6D-7414-451D-56EA-6918BFE11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6A267B-8C71-66B3-970F-16B18890F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BD09D-97A8-4CE5-BCA7-816C53D24DAF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ECA185-22A1-1778-54EB-50B75DC75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0713E9-9855-09ED-B47A-0F22FD19B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EA8A7-6789-42A0-ABAF-FBC5C8FFD8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3816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只有標題">
    <p:bg>
      <p:bgPr>
        <a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1C1D835-1999-F106-41AE-1080434A8709}"/>
              </a:ext>
            </a:extLst>
          </p:cNvPr>
          <p:cNvSpPr/>
          <p:nvPr userDrawn="1"/>
        </p:nvSpPr>
        <p:spPr>
          <a:xfrm>
            <a:off x="0" y="0"/>
            <a:ext cx="12192000" cy="71566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9" name="矩形 8">
            <a:extLst>
              <a:ext uri="{FF2B5EF4-FFF2-40B4-BE49-F238E27FC236}">
                <a16:creationId xmlns:a16="http://schemas.microsoft.com/office/drawing/2014/main" id="{B457C5B9-95CA-C7CC-C539-50FFDA7BD432}"/>
              </a:ext>
            </a:extLst>
          </p:cNvPr>
          <p:cNvSpPr/>
          <p:nvPr userDrawn="1"/>
        </p:nvSpPr>
        <p:spPr>
          <a:xfrm>
            <a:off x="11517549" y="-1232979"/>
            <a:ext cx="389106" cy="40661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10" name="矩形 9">
            <a:extLst>
              <a:ext uri="{FF2B5EF4-FFF2-40B4-BE49-F238E27FC236}">
                <a16:creationId xmlns:a16="http://schemas.microsoft.com/office/drawing/2014/main" id="{DA2E6744-BCC4-D09C-95DA-D9C28D15CC2E}"/>
              </a:ext>
            </a:extLst>
          </p:cNvPr>
          <p:cNvSpPr/>
          <p:nvPr userDrawn="1"/>
        </p:nvSpPr>
        <p:spPr>
          <a:xfrm>
            <a:off x="10966315" y="-2033081"/>
            <a:ext cx="389106" cy="40661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12" name="矩形 11">
            <a:extLst>
              <a:ext uri="{FF2B5EF4-FFF2-40B4-BE49-F238E27FC236}">
                <a16:creationId xmlns:a16="http://schemas.microsoft.com/office/drawing/2014/main" id="{C9705387-B55B-01C2-2197-F33CC8EF4E5B}"/>
              </a:ext>
            </a:extLst>
          </p:cNvPr>
          <p:cNvSpPr/>
          <p:nvPr userDrawn="1"/>
        </p:nvSpPr>
        <p:spPr>
          <a:xfrm>
            <a:off x="223737" y="4425628"/>
            <a:ext cx="389106" cy="40661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52DAC9F-0122-78B8-9271-6CCC50B578E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D3AA72A2-EC22-4A92-2B45-B334B59B69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4971" y="642026"/>
            <a:ext cx="10029554" cy="5807986"/>
          </a:xfrm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098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F08F85A-6F5A-A354-630C-E88293B33854}"/>
              </a:ext>
            </a:extLst>
          </p:cNvPr>
          <p:cNvSpPr/>
          <p:nvPr userDrawn="1"/>
        </p:nvSpPr>
        <p:spPr>
          <a:xfrm>
            <a:off x="-175098" y="0"/>
            <a:ext cx="1381327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18" name="直角三角形 17">
            <a:extLst>
              <a:ext uri="{FF2B5EF4-FFF2-40B4-BE49-F238E27FC236}">
                <a16:creationId xmlns:a16="http://schemas.microsoft.com/office/drawing/2014/main" id="{036C6575-68A2-CF02-F96E-6F1C8548F23D}"/>
              </a:ext>
            </a:extLst>
          </p:cNvPr>
          <p:cNvSpPr/>
          <p:nvPr userDrawn="1"/>
        </p:nvSpPr>
        <p:spPr>
          <a:xfrm flipH="1">
            <a:off x="8281481" y="0"/>
            <a:ext cx="3910519" cy="68580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2" name="平行四邊形 1">
            <a:extLst>
              <a:ext uri="{FF2B5EF4-FFF2-40B4-BE49-F238E27FC236}">
                <a16:creationId xmlns:a16="http://schemas.microsoft.com/office/drawing/2014/main" id="{E542B55A-AAA0-E6A7-88CC-EE9717496DA9}"/>
              </a:ext>
            </a:extLst>
          </p:cNvPr>
          <p:cNvSpPr/>
          <p:nvPr userDrawn="1"/>
        </p:nvSpPr>
        <p:spPr>
          <a:xfrm>
            <a:off x="-1297860" y="5242034"/>
            <a:ext cx="3567368" cy="1615966"/>
          </a:xfrm>
          <a:prstGeom prst="parallelogram">
            <a:avLst>
              <a:gd name="adj" fmla="val 6333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3" name="平行四邊形 2">
            <a:extLst>
              <a:ext uri="{FF2B5EF4-FFF2-40B4-BE49-F238E27FC236}">
                <a16:creationId xmlns:a16="http://schemas.microsoft.com/office/drawing/2014/main" id="{FB5E7BFB-AB42-A836-BDEF-6C5FF181F77B}"/>
              </a:ext>
            </a:extLst>
          </p:cNvPr>
          <p:cNvSpPr/>
          <p:nvPr userDrawn="1"/>
        </p:nvSpPr>
        <p:spPr>
          <a:xfrm>
            <a:off x="-1005760" y="4784834"/>
            <a:ext cx="3567368" cy="218966"/>
          </a:xfrm>
          <a:prstGeom prst="parallelogram">
            <a:avLst>
              <a:gd name="adj" fmla="val 6333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4B2E4ED-346E-6A85-C7D4-4F98DF24B0FC}"/>
              </a:ext>
            </a:extLst>
          </p:cNvPr>
          <p:cNvSpPr/>
          <p:nvPr userDrawn="1"/>
        </p:nvSpPr>
        <p:spPr>
          <a:xfrm rot="16200000">
            <a:off x="2579451" y="-2754549"/>
            <a:ext cx="6858000" cy="1236709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1723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F08F85A-6F5A-A354-630C-E88293B33854}"/>
              </a:ext>
            </a:extLst>
          </p:cNvPr>
          <p:cNvSpPr/>
          <p:nvPr userDrawn="1"/>
        </p:nvSpPr>
        <p:spPr>
          <a:xfrm>
            <a:off x="-175098" y="0"/>
            <a:ext cx="1381327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18" name="直角三角形 17">
            <a:extLst>
              <a:ext uri="{FF2B5EF4-FFF2-40B4-BE49-F238E27FC236}">
                <a16:creationId xmlns:a16="http://schemas.microsoft.com/office/drawing/2014/main" id="{036C6575-68A2-CF02-F96E-6F1C8548F23D}"/>
              </a:ext>
            </a:extLst>
          </p:cNvPr>
          <p:cNvSpPr/>
          <p:nvPr userDrawn="1"/>
        </p:nvSpPr>
        <p:spPr>
          <a:xfrm flipH="1">
            <a:off x="8281481" y="0"/>
            <a:ext cx="3910519" cy="68580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4B2E4ED-346E-6A85-C7D4-4F98DF24B0FC}"/>
              </a:ext>
            </a:extLst>
          </p:cNvPr>
          <p:cNvSpPr/>
          <p:nvPr userDrawn="1"/>
        </p:nvSpPr>
        <p:spPr>
          <a:xfrm rot="16200000">
            <a:off x="2871282" y="-2754549"/>
            <a:ext cx="6858000" cy="1236709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7281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8EF2CE-00DC-F4B9-66E1-3BE52BB60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CA234BE-7412-6336-6389-CC8978000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3E70A02-741A-D2BD-3CF2-C547D6CAE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26DB-6A58-4E0C-9E02-598C9D2A3D0E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E00650-32C2-DC59-C40B-B5E2B75A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16DEF4-238B-EA39-1E65-289C83312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1CEE-3062-4B14-9E88-E4F3641879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9895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2C9D39A-2530-A30B-F737-F829DABF85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B72C761-0B71-6A72-BE02-D5FA0DD49E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CCEDB9-512A-12E5-12F2-79A37C7E0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26DB-6A58-4E0C-9E02-598C9D2A3D0E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81FB48-48C9-D1CD-C526-C387D3BB6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1085EF-DFC1-DB15-836E-923775870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1CEE-3062-4B14-9E88-E4F3641879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6074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08EBA1-7E11-D84D-0F0F-7BD795CD8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6FA6B34-6F46-2D00-5FE4-737ABCE623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8796F7-CE42-17DA-2536-0B7C6710C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1DB021-99A7-27CD-CF77-7CA3EF200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71709E-CBCE-527F-F720-9A9369FEC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7001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2AC429-86C0-2C23-E87C-BD2A412B4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D390BF-4C42-20DA-8FDA-617C9B030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AF31A9-91DC-4B49-45D6-803EDE637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0F69AE-26DD-20E6-1632-785D59022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795F78-3B8E-455C-92F0-28FFC1E76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3514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311D3CC-869C-1566-CA5D-C9C3C1C75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84EB5-6F74-01FC-7FAE-B696DFA9A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461E0BE-1BBA-5944-A944-EB3BE71969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E26DB-6A58-4E0C-9E02-598C9D2A3D0E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EF940B-BD74-F00F-34AB-38263D063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199A119-08FD-69B5-49A4-DA08492D8F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81CEE-3062-4B14-9E88-E4F3641879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0218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85" r:id="rId3"/>
    <p:sldLayoutId id="2147483650" r:id="rId4"/>
    <p:sldLayoutId id="2147483686" r:id="rId5"/>
    <p:sldLayoutId id="2147483658" r:id="rId6"/>
    <p:sldLayoutId id="2147483659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C071B26-041A-380B-2612-46DB026A1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47D39EE-80C0-338B-B20A-705FA33D5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3F83673-EFBC-82A1-5040-55D3A16F4C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59CDBA-80DA-43D5-AF3D-0F8C374B0B7A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F65C70-AA5F-AA20-6F06-ABC8E8C89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206404-C4A6-7F68-B617-3ED0E41CD0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984F9-FB77-4AEB-8312-7DEDB227D7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3958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3A7DAA0-E1B9-8D79-6785-54A17EEFA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86EBAFE-B77A-B176-9CD9-BD6D971CB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5E6D49B-9699-B41E-76F9-A0031B1400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BD09D-97A8-4CE5-BCA7-816C53D24DAF}" type="datetimeFigureOut">
              <a:rPr lang="zh-TW" altLang="en-US" smtClean="0"/>
              <a:t>2024/2/1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DBF368-117F-ACD4-4C8A-902E06363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72A6E0-025A-E064-5E30-590E49F736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EA8A7-6789-42A0-ABAF-FBC5C8FFD8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0676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customXml" Target="../ink/ink7.xml"/><Relationship Id="rId3" Type="http://schemas.openxmlformats.org/officeDocument/2006/relationships/customXml" Target="../ink/ink2.xml"/><Relationship Id="rId7" Type="http://schemas.openxmlformats.org/officeDocument/2006/relationships/customXml" Target="../ink/ink4.xml"/><Relationship Id="rId12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customXml" Target="../ink/ink6.xml"/><Relationship Id="rId5" Type="http://schemas.openxmlformats.org/officeDocument/2006/relationships/customXml" Target="../ink/ink3.xml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customXml" Target="../ink/ink5.xml"/><Relationship Id="rId1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.tw/url?sa=i&amp;url=https%3A%2F%2Fwww.fountmedia.io%2Farticle%2F123413&amp;psig=AOvVaw1lvwP8hg9qs9ORX-g4M77V&amp;ust=1706783089742000&amp;source=images&amp;cd=vfe&amp;opi=89978449&amp;ved=0CBIQjRxqFwoTCLC7kNO0h4QDFQAAAAAdAAAAABAv" TargetMode="External"/><Relationship Id="rId2" Type="http://schemas.openxmlformats.org/officeDocument/2006/relationships/hyperlink" Target="https://www.taoyuanairport.com.tw/passengervolume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8/10/relationships/comments" Target="../comments/modernComment_10B_2E69695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EEC875C9-069C-D6CD-DC00-7E04507D6AC9}"/>
              </a:ext>
            </a:extLst>
          </p:cNvPr>
          <p:cNvSpPr/>
          <p:nvPr/>
        </p:nvSpPr>
        <p:spPr>
          <a:xfrm>
            <a:off x="0" y="-3734"/>
            <a:ext cx="12260771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4937CEE-534A-CD8B-559C-EC7F571BAE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4386" y="2254524"/>
            <a:ext cx="6092706" cy="1607645"/>
          </a:xfrm>
        </p:spPr>
        <p:txBody>
          <a:bodyPr>
            <a:normAutofit/>
          </a:bodyPr>
          <a:lstStyle/>
          <a:p>
            <a:r>
              <a:rPr lang="zh-TW" altLang="en-US" sz="7200">
                <a:latin typeface="+mj-ea"/>
              </a:rPr>
              <a:t>桃園國際機場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2E65D0A-9AEC-CCDC-F81C-51E3141F4F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0204" y="3862169"/>
            <a:ext cx="8311116" cy="612909"/>
          </a:xfrm>
        </p:spPr>
        <p:txBody>
          <a:bodyPr>
            <a:noAutofit/>
          </a:bodyPr>
          <a:lstStyle/>
          <a:p>
            <a:r>
              <a:rPr lang="zh-TW" altLang="en-US" sz="4000">
                <a:latin typeface="+mn-ea"/>
              </a:rPr>
              <a:t>營運分析及未來方針建議</a:t>
            </a:r>
          </a:p>
        </p:txBody>
      </p:sp>
      <p:sp useBgFill="1">
        <p:nvSpPr>
          <p:cNvPr id="18" name="矩形 17">
            <a:extLst>
              <a:ext uri="{FF2B5EF4-FFF2-40B4-BE49-F238E27FC236}">
                <a16:creationId xmlns:a16="http://schemas.microsoft.com/office/drawing/2014/main" id="{BCC5B6A8-F811-ED9D-99C6-D3222D7962F5}"/>
              </a:ext>
            </a:extLst>
          </p:cNvPr>
          <p:cNvSpPr/>
          <p:nvPr/>
        </p:nvSpPr>
        <p:spPr>
          <a:xfrm rot="579185">
            <a:off x="611962" y="-739742"/>
            <a:ext cx="1246756" cy="29103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19" name="矩形 18">
            <a:extLst>
              <a:ext uri="{FF2B5EF4-FFF2-40B4-BE49-F238E27FC236}">
                <a16:creationId xmlns:a16="http://schemas.microsoft.com/office/drawing/2014/main" id="{B9C90AC6-35C7-B569-8225-DFE82B5C80BE}"/>
              </a:ext>
            </a:extLst>
          </p:cNvPr>
          <p:cNvSpPr/>
          <p:nvPr/>
        </p:nvSpPr>
        <p:spPr>
          <a:xfrm rot="579185">
            <a:off x="215856" y="2470072"/>
            <a:ext cx="1215260" cy="13756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20" name="矩形 19">
            <a:extLst>
              <a:ext uri="{FF2B5EF4-FFF2-40B4-BE49-F238E27FC236}">
                <a16:creationId xmlns:a16="http://schemas.microsoft.com/office/drawing/2014/main" id="{ED70DDDF-61DC-42FB-6CC0-51C854408935}"/>
              </a:ext>
            </a:extLst>
          </p:cNvPr>
          <p:cNvSpPr/>
          <p:nvPr/>
        </p:nvSpPr>
        <p:spPr>
          <a:xfrm rot="579185">
            <a:off x="-265148" y="4133595"/>
            <a:ext cx="1250473" cy="308759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21" name="矩形 20">
            <a:extLst>
              <a:ext uri="{FF2B5EF4-FFF2-40B4-BE49-F238E27FC236}">
                <a16:creationId xmlns:a16="http://schemas.microsoft.com/office/drawing/2014/main" id="{924E431B-E211-874B-638C-101F2D8D8234}"/>
              </a:ext>
            </a:extLst>
          </p:cNvPr>
          <p:cNvSpPr/>
          <p:nvPr/>
        </p:nvSpPr>
        <p:spPr>
          <a:xfrm rot="579185">
            <a:off x="3670113" y="-328831"/>
            <a:ext cx="1246756" cy="47328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22" name="矩形 21">
            <a:extLst>
              <a:ext uri="{FF2B5EF4-FFF2-40B4-BE49-F238E27FC236}">
                <a16:creationId xmlns:a16="http://schemas.microsoft.com/office/drawing/2014/main" id="{9052DF5A-2831-C805-8D50-BFAA2425F86F}"/>
              </a:ext>
            </a:extLst>
          </p:cNvPr>
          <p:cNvSpPr/>
          <p:nvPr/>
        </p:nvSpPr>
        <p:spPr>
          <a:xfrm rot="579185">
            <a:off x="3049851" y="4739860"/>
            <a:ext cx="1215260" cy="13756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23" name="矩形 22">
            <a:extLst>
              <a:ext uri="{FF2B5EF4-FFF2-40B4-BE49-F238E27FC236}">
                <a16:creationId xmlns:a16="http://schemas.microsoft.com/office/drawing/2014/main" id="{EB34E035-8819-CC2F-E952-B7CB75ADBAD2}"/>
              </a:ext>
            </a:extLst>
          </p:cNvPr>
          <p:cNvSpPr/>
          <p:nvPr/>
        </p:nvSpPr>
        <p:spPr>
          <a:xfrm rot="579185">
            <a:off x="2568847" y="6403383"/>
            <a:ext cx="1250473" cy="308759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24" name="矩形 23">
            <a:extLst>
              <a:ext uri="{FF2B5EF4-FFF2-40B4-BE49-F238E27FC236}">
                <a16:creationId xmlns:a16="http://schemas.microsoft.com/office/drawing/2014/main" id="{D795750C-4D9B-836D-5573-8726AD74F850}"/>
              </a:ext>
            </a:extLst>
          </p:cNvPr>
          <p:cNvSpPr/>
          <p:nvPr/>
        </p:nvSpPr>
        <p:spPr>
          <a:xfrm rot="579185">
            <a:off x="2156238" y="-403969"/>
            <a:ext cx="1246756" cy="3577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25" name="矩形 24">
            <a:extLst>
              <a:ext uri="{FF2B5EF4-FFF2-40B4-BE49-F238E27FC236}">
                <a16:creationId xmlns:a16="http://schemas.microsoft.com/office/drawing/2014/main" id="{D50927DE-3D87-0B53-EA8D-731C38375737}"/>
              </a:ext>
            </a:extLst>
          </p:cNvPr>
          <p:cNvSpPr/>
          <p:nvPr/>
        </p:nvSpPr>
        <p:spPr>
          <a:xfrm rot="579185">
            <a:off x="1632853" y="3517417"/>
            <a:ext cx="1215260" cy="13756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 useBgFill="1">
        <p:nvSpPr>
          <p:cNvPr id="26" name="矩形 25">
            <a:extLst>
              <a:ext uri="{FF2B5EF4-FFF2-40B4-BE49-F238E27FC236}">
                <a16:creationId xmlns:a16="http://schemas.microsoft.com/office/drawing/2014/main" id="{E9A2B9BF-2883-28E7-8984-B7D5EB539DD2}"/>
              </a:ext>
            </a:extLst>
          </p:cNvPr>
          <p:cNvSpPr/>
          <p:nvPr/>
        </p:nvSpPr>
        <p:spPr>
          <a:xfrm rot="579185">
            <a:off x="1151849" y="5180940"/>
            <a:ext cx="1250473" cy="308759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副標題 2">
            <a:extLst>
              <a:ext uri="{FF2B5EF4-FFF2-40B4-BE49-F238E27FC236}">
                <a16:creationId xmlns:a16="http://schemas.microsoft.com/office/drawing/2014/main" id="{8DE1E7CF-70BE-E1F3-BF52-09D831D280DD}"/>
              </a:ext>
            </a:extLst>
          </p:cNvPr>
          <p:cNvSpPr txBox="1">
            <a:spLocks/>
          </p:cNvSpPr>
          <p:nvPr/>
        </p:nvSpPr>
        <p:spPr>
          <a:xfrm>
            <a:off x="6300506" y="5901165"/>
            <a:ext cx="8311116" cy="612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500">
                <a:latin typeface="+mn-ea"/>
              </a:rPr>
              <a:t>第二小隊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8530FCE-5871-12B7-94CD-79A52A81FAE0}"/>
              </a:ext>
            </a:extLst>
          </p:cNvPr>
          <p:cNvSpPr/>
          <p:nvPr/>
        </p:nvSpPr>
        <p:spPr>
          <a:xfrm>
            <a:off x="6972300" y="4762500"/>
            <a:ext cx="6299020" cy="1086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82BBB32-94CD-D133-393C-109AED08B46B}"/>
              </a:ext>
            </a:extLst>
          </p:cNvPr>
          <p:cNvSpPr/>
          <p:nvPr/>
        </p:nvSpPr>
        <p:spPr>
          <a:xfrm>
            <a:off x="7598531" y="5067300"/>
            <a:ext cx="6299020" cy="1086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9241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圖片版面配置區 5">
            <a:extLst>
              <a:ext uri="{FF2B5EF4-FFF2-40B4-BE49-F238E27FC236}">
                <a16:creationId xmlns:a16="http://schemas.microsoft.com/office/drawing/2014/main" id="{D025E6A2-C275-2D7D-5D74-7B1B6AB79A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E2F2B95-FD22-9380-3646-899448A63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83" y="642026"/>
            <a:ext cx="10042130" cy="5573948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94E66E5D-495B-1261-C2E9-DA57C69556F2}"/>
              </a:ext>
            </a:extLst>
          </p:cNvPr>
          <p:cNvSpPr txBox="1"/>
          <p:nvPr/>
        </p:nvSpPr>
        <p:spPr>
          <a:xfrm>
            <a:off x="635634" y="966651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萬／人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C581271A-5D39-3820-3116-0E2F96CC84FB}"/>
              </a:ext>
            </a:extLst>
          </p:cNvPr>
          <p:cNvSpPr/>
          <p:nvPr/>
        </p:nvSpPr>
        <p:spPr>
          <a:xfrm>
            <a:off x="9985149" y="5153908"/>
            <a:ext cx="1121228" cy="115388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FD9237D6-5761-BCD3-05FE-D18BB6A4FDB7}"/>
              </a:ext>
            </a:extLst>
          </p:cNvPr>
          <p:cNvSpPr/>
          <p:nvPr/>
        </p:nvSpPr>
        <p:spPr>
          <a:xfrm>
            <a:off x="9985149" y="1409222"/>
            <a:ext cx="1121228" cy="115388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542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圖片版面配置區 1">
            <a:extLst>
              <a:ext uri="{FF2B5EF4-FFF2-40B4-BE49-F238E27FC236}">
                <a16:creationId xmlns:a16="http://schemas.microsoft.com/office/drawing/2014/main" id="{5279859A-1952-F647-AEB5-3D2E6D2653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E330A60-BEAE-0D4E-81AD-E1C8CF3560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7"/>
          <a:stretch/>
        </p:blipFill>
        <p:spPr>
          <a:xfrm>
            <a:off x="809895" y="642026"/>
            <a:ext cx="9994630" cy="5418264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3A20DDF-B464-9401-1D7A-5F55D6BA599D}"/>
              </a:ext>
            </a:extLst>
          </p:cNvPr>
          <p:cNvSpPr txBox="1"/>
          <p:nvPr/>
        </p:nvSpPr>
        <p:spPr>
          <a:xfrm>
            <a:off x="635634" y="966651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萬／人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1EC9DCE6-EB46-47E6-7EFD-8456A32DEDBD}"/>
              </a:ext>
            </a:extLst>
          </p:cNvPr>
          <p:cNvSpPr/>
          <p:nvPr/>
        </p:nvSpPr>
        <p:spPr>
          <a:xfrm>
            <a:off x="9800085" y="4990618"/>
            <a:ext cx="1121228" cy="115388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A34B7D1B-8F51-5158-630A-DAC66D5914EA}"/>
              </a:ext>
            </a:extLst>
          </p:cNvPr>
          <p:cNvSpPr/>
          <p:nvPr/>
        </p:nvSpPr>
        <p:spPr>
          <a:xfrm>
            <a:off x="9800085" y="1245932"/>
            <a:ext cx="1121228" cy="115388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974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63C34197-A9DD-41ED-FEBD-735E128531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520304"/>
              </p:ext>
            </p:extLst>
          </p:nvPr>
        </p:nvGraphicFramePr>
        <p:xfrm>
          <a:off x="1410788" y="2478990"/>
          <a:ext cx="8969829" cy="204075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48892">
                  <a:extLst>
                    <a:ext uri="{9D8B030D-6E8A-4147-A177-3AD203B41FA5}">
                      <a16:colId xmlns:a16="http://schemas.microsoft.com/office/drawing/2014/main" val="1553407315"/>
                    </a:ext>
                  </a:extLst>
                </a:gridCol>
                <a:gridCol w="2699657">
                  <a:extLst>
                    <a:ext uri="{9D8B030D-6E8A-4147-A177-3AD203B41FA5}">
                      <a16:colId xmlns:a16="http://schemas.microsoft.com/office/drawing/2014/main" val="2838008167"/>
                    </a:ext>
                  </a:extLst>
                </a:gridCol>
                <a:gridCol w="2621280">
                  <a:extLst>
                    <a:ext uri="{9D8B030D-6E8A-4147-A177-3AD203B41FA5}">
                      <a16:colId xmlns:a16="http://schemas.microsoft.com/office/drawing/2014/main" val="3692494289"/>
                    </a:ext>
                  </a:extLst>
                </a:gridCol>
              </a:tblGrid>
              <a:tr h="623022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5月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7月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109508"/>
                  </a:ext>
                </a:extLst>
              </a:tr>
              <a:tr h="1417736">
                <a:tc>
                  <a:txBody>
                    <a:bodyPr/>
                    <a:lstStyle/>
                    <a:p>
                      <a:endParaRPr lang="zh-TW" altLang="en-US" sz="3200" dirty="0"/>
                    </a:p>
                    <a:p>
                      <a:pPr lvl="0">
                        <a:buNone/>
                      </a:pPr>
                      <a:r>
                        <a:rPr lang="zh-TW" altLang="en-US" sz="3200" dirty="0"/>
                        <a:t>    </a:t>
                      </a:r>
                      <a:r>
                        <a:rPr lang="zh-TW" altLang="en-US" sz="2800" dirty="0"/>
                        <a:t>客貨機起飛總次數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2000" dirty="0"/>
                    </a:p>
                    <a:p>
                      <a:pPr lvl="0" algn="ctr">
                        <a:buNone/>
                      </a:pPr>
                      <a:r>
                        <a:rPr lang="en-US" altLang="zh-TW" sz="3000" dirty="0"/>
                        <a:t>40079</a:t>
                      </a:r>
                      <a:endParaRPr lang="zh-TW" altLang="en-US" sz="3000" dirty="0"/>
                    </a:p>
                    <a:p>
                      <a:pPr lvl="0">
                        <a:buNone/>
                      </a:pP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  <a:p>
                      <a:pPr lvl="0" algn="ctr">
                        <a:buNone/>
                      </a:pPr>
                      <a:r>
                        <a:rPr lang="en-US" altLang="zh-TW" sz="3000" dirty="0"/>
                        <a:t>50195</a:t>
                      </a:r>
                      <a:endParaRPr lang="zh-TW" altLang="en-US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469956"/>
                  </a:ext>
                </a:extLst>
              </a:tr>
            </a:tbl>
          </a:graphicData>
        </a:graphic>
      </p:graphicFrame>
      <p:sp>
        <p:nvSpPr>
          <p:cNvPr id="6" name="文字方塊 5">
            <a:extLst>
              <a:ext uri="{FF2B5EF4-FFF2-40B4-BE49-F238E27FC236}">
                <a16:creationId xmlns:a16="http://schemas.microsoft.com/office/drawing/2014/main" id="{B25B9138-EF46-BA59-32F0-7A5D55FEEB7E}"/>
              </a:ext>
            </a:extLst>
          </p:cNvPr>
          <p:cNvSpPr txBox="1"/>
          <p:nvPr/>
        </p:nvSpPr>
        <p:spPr>
          <a:xfrm>
            <a:off x="1410788" y="5059624"/>
            <a:ext cx="522584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 sz="2400" dirty="0">
                <a:ea typeface="微軟正黑體"/>
                <a:cs typeface="Arial"/>
              </a:rPr>
              <a:t>註:以上是透過夏季航班資料進行分析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A655FC7-CD7B-8D90-630F-233B788E8DF2}"/>
              </a:ext>
            </a:extLst>
          </p:cNvPr>
          <p:cNvSpPr txBox="1"/>
          <p:nvPr/>
        </p:nvSpPr>
        <p:spPr>
          <a:xfrm>
            <a:off x="944880" y="603069"/>
            <a:ext cx="7249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/>
              <a:t>桃園機場</a:t>
            </a:r>
            <a:r>
              <a:rPr lang="en-US" altLang="zh-TW" sz="3200" dirty="0"/>
              <a:t>2023</a:t>
            </a:r>
            <a:r>
              <a:rPr lang="zh-TW" altLang="en-US" sz="3200" dirty="0"/>
              <a:t>航班次數夏季淡旺季分析</a:t>
            </a:r>
          </a:p>
        </p:txBody>
      </p:sp>
    </p:spTree>
    <p:extLst>
      <p:ext uri="{BB962C8B-B14F-4D97-AF65-F5344CB8AC3E}">
        <p14:creationId xmlns:p14="http://schemas.microsoft.com/office/powerpoint/2010/main" val="3162368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1D661-BBEF-BE65-D140-9BD223220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D0FC3E3-22E2-E459-13CC-C971F0833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737" y="1060919"/>
            <a:ext cx="9892937" cy="543356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筆跡 6">
                <a:extLst>
                  <a:ext uri="{FF2B5EF4-FFF2-40B4-BE49-F238E27FC236}">
                    <a16:creationId xmlns:a16="http://schemas.microsoft.com/office/drawing/2014/main" id="{B3A8B3DC-20D5-BBB7-A229-0C601BF2A86E}"/>
                  </a:ext>
                </a:extLst>
              </p14:cNvPr>
              <p14:cNvContentPartPr/>
              <p14:nvPr/>
            </p14:nvContentPartPr>
            <p14:xfrm>
              <a:off x="4667726" y="3500606"/>
              <a:ext cx="360" cy="360"/>
            </p14:xfrm>
          </p:contentPart>
        </mc:Choice>
        <mc:Fallback>
          <p:pic>
            <p:nvPicPr>
              <p:cNvPr id="7" name="筆跡 6">
                <a:extLst>
                  <a:ext uri="{FF2B5EF4-FFF2-40B4-BE49-F238E27FC236}">
                    <a16:creationId xmlns:a16="http://schemas.microsoft.com/office/drawing/2014/main" id="{B3A8B3DC-20D5-BBB7-A229-0C601BF2A86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78086" y="3320606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筆跡 7">
                <a:extLst>
                  <a:ext uri="{FF2B5EF4-FFF2-40B4-BE49-F238E27FC236}">
                    <a16:creationId xmlns:a16="http://schemas.microsoft.com/office/drawing/2014/main" id="{C3D265A7-BB09-6085-D02F-264F37DA8A66}"/>
                  </a:ext>
                </a:extLst>
              </p14:cNvPr>
              <p14:cNvContentPartPr/>
              <p14:nvPr/>
            </p14:nvContentPartPr>
            <p14:xfrm>
              <a:off x="3552806" y="3874286"/>
              <a:ext cx="2717280" cy="497520"/>
            </p14:xfrm>
          </p:contentPart>
        </mc:Choice>
        <mc:Fallback>
          <p:pic>
            <p:nvPicPr>
              <p:cNvPr id="8" name="筆跡 7">
                <a:extLst>
                  <a:ext uri="{FF2B5EF4-FFF2-40B4-BE49-F238E27FC236}">
                    <a16:creationId xmlns:a16="http://schemas.microsoft.com/office/drawing/2014/main" id="{C3D265A7-BB09-6085-D02F-264F37DA8A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63166" y="3694286"/>
                <a:ext cx="2896920" cy="85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2" name="筆跡 21">
                <a:extLst>
                  <a:ext uri="{FF2B5EF4-FFF2-40B4-BE49-F238E27FC236}">
                    <a16:creationId xmlns:a16="http://schemas.microsoft.com/office/drawing/2014/main" id="{98D06612-0938-C1F9-1823-1AF6A412464D}"/>
                  </a:ext>
                </a:extLst>
              </p14:cNvPr>
              <p14:cNvContentPartPr/>
              <p14:nvPr/>
            </p14:nvContentPartPr>
            <p14:xfrm>
              <a:off x="3152486" y="4631126"/>
              <a:ext cx="879480" cy="360"/>
            </p14:xfrm>
          </p:contentPart>
        </mc:Choice>
        <mc:Fallback>
          <p:pic>
            <p:nvPicPr>
              <p:cNvPr id="22" name="筆跡 21">
                <a:extLst>
                  <a:ext uri="{FF2B5EF4-FFF2-40B4-BE49-F238E27FC236}">
                    <a16:creationId xmlns:a16="http://schemas.microsoft.com/office/drawing/2014/main" id="{98D06612-0938-C1F9-1823-1AF6A412464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98846" y="4523486"/>
                <a:ext cx="98712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3" name="筆跡 22">
                <a:extLst>
                  <a:ext uri="{FF2B5EF4-FFF2-40B4-BE49-F238E27FC236}">
                    <a16:creationId xmlns:a16="http://schemas.microsoft.com/office/drawing/2014/main" id="{C729B4AD-480D-8DA0-D907-7473C970218B}"/>
                  </a:ext>
                </a:extLst>
              </p14:cNvPr>
              <p14:cNvContentPartPr/>
              <p14:nvPr/>
            </p14:nvContentPartPr>
            <p14:xfrm>
              <a:off x="3187046" y="4883846"/>
              <a:ext cx="1041120" cy="360"/>
            </p14:xfrm>
          </p:contentPart>
        </mc:Choice>
        <mc:Fallback>
          <p:pic>
            <p:nvPicPr>
              <p:cNvPr id="23" name="筆跡 22">
                <a:extLst>
                  <a:ext uri="{FF2B5EF4-FFF2-40B4-BE49-F238E27FC236}">
                    <a16:creationId xmlns:a16="http://schemas.microsoft.com/office/drawing/2014/main" id="{C729B4AD-480D-8DA0-D907-7473C970218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33406" y="4775846"/>
                <a:ext cx="11487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5" name="筆跡 24">
                <a:extLst>
                  <a:ext uri="{FF2B5EF4-FFF2-40B4-BE49-F238E27FC236}">
                    <a16:creationId xmlns:a16="http://schemas.microsoft.com/office/drawing/2014/main" id="{07FC1915-D265-C1D6-283B-06DD52B8498C}"/>
                  </a:ext>
                </a:extLst>
              </p14:cNvPr>
              <p14:cNvContentPartPr/>
              <p14:nvPr/>
            </p14:nvContentPartPr>
            <p14:xfrm>
              <a:off x="7315166" y="4639766"/>
              <a:ext cx="547560" cy="360"/>
            </p14:xfrm>
          </p:contentPart>
        </mc:Choice>
        <mc:Fallback>
          <p:pic>
            <p:nvPicPr>
              <p:cNvPr id="25" name="筆跡 24">
                <a:extLst>
                  <a:ext uri="{FF2B5EF4-FFF2-40B4-BE49-F238E27FC236}">
                    <a16:creationId xmlns:a16="http://schemas.microsoft.com/office/drawing/2014/main" id="{07FC1915-D265-C1D6-283B-06DD52B8498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261166" y="4532126"/>
                <a:ext cx="655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7" name="筆跡 26">
                <a:extLst>
                  <a:ext uri="{FF2B5EF4-FFF2-40B4-BE49-F238E27FC236}">
                    <a16:creationId xmlns:a16="http://schemas.microsoft.com/office/drawing/2014/main" id="{4DAA397F-0EEA-88BF-2AF9-BB33FF1E8375}"/>
                  </a:ext>
                </a:extLst>
              </p14:cNvPr>
              <p14:cNvContentPartPr/>
              <p14:nvPr/>
            </p14:nvContentPartPr>
            <p14:xfrm>
              <a:off x="7471766" y="4874846"/>
              <a:ext cx="575640" cy="360"/>
            </p14:xfrm>
          </p:contentPart>
        </mc:Choice>
        <mc:Fallback>
          <p:pic>
            <p:nvPicPr>
              <p:cNvPr id="27" name="筆跡 26">
                <a:extLst>
                  <a:ext uri="{FF2B5EF4-FFF2-40B4-BE49-F238E27FC236}">
                    <a16:creationId xmlns:a16="http://schemas.microsoft.com/office/drawing/2014/main" id="{4DAA397F-0EEA-88BF-2AF9-BB33FF1E837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417766" y="4767206"/>
                <a:ext cx="68328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9968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3FA883A2-4460-8E25-FE84-B5CBE2CB0616}"/>
              </a:ext>
            </a:extLst>
          </p:cNvPr>
          <p:cNvSpPr txBox="1"/>
          <p:nvPr/>
        </p:nvSpPr>
        <p:spPr>
          <a:xfrm>
            <a:off x="1179454" y="1713867"/>
            <a:ext cx="10406743" cy="53553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400" dirty="0">
                <a:ea typeface="微軟正黑體"/>
              </a:rPr>
              <a:t>一、人流量</a:t>
            </a:r>
            <a:endParaRPr lang="zh-TW" altLang="en-US" sz="2400" dirty="0">
              <a:ea typeface="微軟正黑體"/>
              <a:cs typeface="Arial"/>
            </a:endParaRPr>
          </a:p>
          <a:p>
            <a:endParaRPr lang="zh-TW" altLang="en-US" sz="2400" dirty="0">
              <a:ea typeface="微軟正黑體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ea typeface="微軟正黑體"/>
              </a:rPr>
              <a:t>1.</a:t>
            </a:r>
            <a:r>
              <a:rPr lang="zh-TW" altLang="en-US" sz="2400" dirty="0">
                <a:ea typeface="微軟正黑體"/>
              </a:rPr>
              <a:t>建設第三跑道</a:t>
            </a:r>
            <a:endParaRPr lang="zh-TW" altLang="en-US" sz="2400" dirty="0">
              <a:ea typeface="微軟正黑體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ea typeface="微軟正黑體"/>
              </a:rPr>
              <a:t>       正面：增加營收、增加工作機會</a:t>
            </a:r>
            <a:endParaRPr lang="zh-TW" altLang="en-US" sz="2400" dirty="0">
              <a:ea typeface="微軟正黑體"/>
              <a:cs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ea typeface="微軟正黑體"/>
              </a:rPr>
              <a:t>       負面：過量遊客造成環境髒亂、淡季供給 </a:t>
            </a:r>
            <a:r>
              <a:rPr lang="en-US" altLang="zh-TW" sz="2400" dirty="0">
                <a:ea typeface="微軟正黑體"/>
              </a:rPr>
              <a:t>&gt;</a:t>
            </a:r>
            <a:r>
              <a:rPr lang="zh-TW" altLang="en-US" sz="2400" dirty="0">
                <a:ea typeface="微軟正黑體"/>
              </a:rPr>
              <a:t>需求、跑道維護成本高</a:t>
            </a:r>
            <a:endParaRPr lang="zh-TW" altLang="en-US" sz="2400" dirty="0">
              <a:ea typeface="微軟正黑體"/>
              <a:cs typeface="Arial"/>
            </a:endParaRPr>
          </a:p>
          <a:p>
            <a:pPr>
              <a:lnSpc>
                <a:spcPct val="150000"/>
              </a:lnSpc>
            </a:pPr>
            <a:endParaRPr lang="zh-TW" altLang="en-US" sz="2400" dirty="0">
              <a:ea typeface="微軟正黑體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ea typeface="微軟正黑體"/>
              </a:rPr>
              <a:t>2.開通機場捷運</a:t>
            </a:r>
            <a:endParaRPr lang="zh-TW" altLang="en-US" sz="2400" dirty="0">
              <a:ea typeface="微軟正黑體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ea typeface="微軟正黑體"/>
              </a:rPr>
              <a:t>       正面：增加營收、增加工作機會、便利性提高</a:t>
            </a:r>
            <a:endParaRPr lang="zh-TW" altLang="en-US" sz="2400" dirty="0">
              <a:ea typeface="微軟正黑體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ea typeface="微軟正黑體"/>
              </a:rPr>
              <a:t>       負面：動線混亂、非尖峰時段供給 </a:t>
            </a:r>
            <a:r>
              <a:rPr lang="en-US" altLang="zh-TW" sz="2400" dirty="0">
                <a:ea typeface="微軟正黑體"/>
              </a:rPr>
              <a:t>&gt;</a:t>
            </a:r>
            <a:r>
              <a:rPr lang="zh-TW" altLang="en-US" sz="2400" dirty="0">
                <a:ea typeface="微軟正黑體"/>
              </a:rPr>
              <a:t>需求、捷運維護成本高</a:t>
            </a:r>
            <a:endParaRPr lang="zh-TW" altLang="en-US" sz="2400" dirty="0">
              <a:ea typeface="微軟正黑體"/>
              <a:cs typeface="Arial"/>
            </a:endParaRPr>
          </a:p>
          <a:p>
            <a:endParaRPr lang="zh-TW" altLang="en-US" sz="2400" dirty="0">
              <a:ea typeface="微軟正黑體"/>
              <a:cs typeface="Arial"/>
            </a:endParaRPr>
          </a:p>
          <a:p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DC57A6C-A8E4-FCB8-9982-4E2F404FC810}"/>
              </a:ext>
            </a:extLst>
          </p:cNvPr>
          <p:cNvSpPr txBox="1"/>
          <p:nvPr/>
        </p:nvSpPr>
        <p:spPr>
          <a:xfrm>
            <a:off x="1180214" y="808074"/>
            <a:ext cx="931766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sz="2800">
                <a:ea typeface="微軟正黑體"/>
              </a:rPr>
              <a:t>由上述p值</a:t>
            </a:r>
            <a:r>
              <a:rPr lang="en-US" altLang="zh-TW" sz="2800">
                <a:ea typeface="微軟正黑體"/>
              </a:rPr>
              <a:t>&lt;0.05</a:t>
            </a:r>
            <a:r>
              <a:rPr lang="en-US" altLang="zh-TW" sz="2800">
                <a:solidFill>
                  <a:srgbClr val="000000"/>
                </a:solidFill>
                <a:ea typeface="微軟正黑體"/>
              </a:rPr>
              <a:t>可知</a:t>
            </a:r>
            <a:r>
              <a:rPr lang="zh-TW" sz="2800">
                <a:solidFill>
                  <a:srgbClr val="FF0000"/>
                </a:solidFill>
                <a:ea typeface="微軟正黑體"/>
              </a:rPr>
              <a:t>人流量、貨運量</a:t>
            </a:r>
            <a:r>
              <a:rPr lang="zh-TW" sz="2800">
                <a:ea typeface="微軟正黑體"/>
              </a:rPr>
              <a:t>與</a:t>
            </a:r>
            <a:r>
              <a:rPr lang="zh-TW" sz="2800">
                <a:solidFill>
                  <a:srgbClr val="FF0000"/>
                </a:solidFill>
                <a:ea typeface="微軟正黑體"/>
              </a:rPr>
              <a:t>營收項目</a:t>
            </a:r>
            <a:r>
              <a:rPr lang="zh-TW" sz="2800">
                <a:ea typeface="微軟正黑體"/>
              </a:rPr>
              <a:t>成正相關</a:t>
            </a:r>
            <a:endParaRPr lang="zh-TW" altLang="en-US" sz="2800">
              <a:ea typeface="微軟正黑體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4849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5A62A-43AD-7E44-A8C9-B8F11FE21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6E0847C1-8A60-21DF-5728-85138F0C14D7}"/>
              </a:ext>
            </a:extLst>
          </p:cNvPr>
          <p:cNvSpPr txBox="1"/>
          <p:nvPr/>
        </p:nvSpPr>
        <p:spPr>
          <a:xfrm>
            <a:off x="1179454" y="1713867"/>
            <a:ext cx="10406743" cy="60939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400" dirty="0">
                <a:ea typeface="+mn-lt"/>
                <a:cs typeface="+mn-lt"/>
              </a:rPr>
              <a:t>二、</a:t>
            </a:r>
            <a:r>
              <a:rPr lang="zh-TW" sz="2400" dirty="0">
                <a:ea typeface="+mn-lt"/>
                <a:cs typeface="+mn-lt"/>
              </a:rPr>
              <a:t>貨運量</a:t>
            </a:r>
            <a:r>
              <a:rPr lang="zh-TW" altLang="en-US" sz="2400" dirty="0">
                <a:ea typeface="+mn-lt"/>
                <a:cs typeface="+mn-lt"/>
              </a:rPr>
              <a:t> </a:t>
            </a:r>
            <a:endParaRPr lang="en-US" altLang="zh-TW" sz="2400" dirty="0">
              <a:ea typeface="+mn-lt"/>
              <a:cs typeface="+mn-lt"/>
            </a:endParaRPr>
          </a:p>
          <a:p>
            <a:endParaRPr lang="zh-TW" altLang="en-US" sz="2400" dirty="0">
              <a:ea typeface="+mn-lt"/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ea typeface="+mn-lt"/>
                <a:cs typeface="+mn-lt"/>
              </a:rPr>
              <a:t>1.</a:t>
            </a:r>
            <a:r>
              <a:rPr lang="zh-TW" sz="2400" dirty="0">
                <a:ea typeface="+mn-lt"/>
                <a:cs typeface="+mn-lt"/>
              </a:rPr>
              <a:t>與外國簽訂合約</a:t>
            </a:r>
            <a:r>
              <a:rPr lang="zh-TW" altLang="en-US" sz="2400" dirty="0">
                <a:ea typeface="+mn-lt"/>
                <a:cs typeface="+mn-lt"/>
              </a:rPr>
              <a:t> </a:t>
            </a:r>
            <a:endParaRPr lang="en-US" altLang="zh-TW" sz="2400" dirty="0">
              <a:ea typeface="+mn-lt"/>
              <a:cs typeface="+mn-lt"/>
            </a:endParaRPr>
          </a:p>
          <a:p>
            <a:pPr>
              <a:lnSpc>
                <a:spcPct val="150000"/>
              </a:lnSpc>
            </a:pPr>
            <a:r>
              <a:rPr lang="zh-TW" sz="2400" dirty="0">
                <a:ea typeface="+mn-lt"/>
                <a:cs typeface="+mn-lt"/>
              </a:rPr>
              <a:t>    </a:t>
            </a:r>
            <a:r>
              <a:rPr lang="zh-TW" altLang="en-US" sz="2400" dirty="0">
                <a:ea typeface="+mn-lt"/>
                <a:cs typeface="+mn-lt"/>
              </a:rPr>
              <a:t>  </a:t>
            </a:r>
            <a:r>
              <a:rPr lang="zh-TW" sz="2400" dirty="0">
                <a:ea typeface="+mn-lt"/>
                <a:cs typeface="+mn-lt"/>
              </a:rPr>
              <a:t>正面：增加營收、增加台灣國際地位</a:t>
            </a:r>
            <a:r>
              <a:rPr lang="en-US" altLang="zh-TW" sz="2400" dirty="0">
                <a:ea typeface="+mn-lt"/>
              </a:rPr>
              <a:t> </a:t>
            </a:r>
            <a:endParaRPr lang="en-US" altLang="zh-TW" sz="2400" dirty="0">
              <a:ea typeface="+mn-lt"/>
              <a:cs typeface="Arial" panose="020B0604020202020204"/>
            </a:endParaRPr>
          </a:p>
          <a:p>
            <a:pPr>
              <a:lnSpc>
                <a:spcPct val="150000"/>
              </a:lnSpc>
            </a:pPr>
            <a:r>
              <a:rPr lang="zh-TW" sz="2400" dirty="0">
                <a:ea typeface="+mn-lt"/>
                <a:cs typeface="+mn-lt"/>
              </a:rPr>
              <a:t>     </a:t>
            </a:r>
            <a:r>
              <a:rPr lang="zh-TW" altLang="en-US" sz="2400" dirty="0">
                <a:ea typeface="+mn-lt"/>
                <a:cs typeface="+mn-lt"/>
              </a:rPr>
              <a:t> </a:t>
            </a:r>
            <a:r>
              <a:rPr lang="zh-TW" sz="2400" dirty="0">
                <a:ea typeface="+mn-lt"/>
                <a:cs typeface="+mn-lt"/>
              </a:rPr>
              <a:t>負面：擠壓本土公司、台灣易受國際市場波動、易受兩岸關係干擾</a:t>
            </a:r>
            <a:r>
              <a:rPr lang="en-US" altLang="zh-TW" sz="2400" dirty="0">
                <a:ea typeface="+mn-lt"/>
              </a:rPr>
              <a:t> </a:t>
            </a:r>
            <a:endParaRPr lang="en-US" altLang="zh-TW" sz="2400" dirty="0">
              <a:ea typeface="+mn-lt"/>
              <a:cs typeface="Arial"/>
            </a:endParaRPr>
          </a:p>
          <a:p>
            <a:pPr>
              <a:lnSpc>
                <a:spcPct val="150000"/>
              </a:lnSpc>
            </a:pPr>
            <a:endParaRPr lang="en-US" altLang="zh-TW" sz="2400" dirty="0">
              <a:ea typeface="微軟正黑體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ea typeface="微軟正黑體"/>
                <a:cs typeface="Arial"/>
              </a:rPr>
              <a:t>2.增加關稅福利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ea typeface="微軟正黑體"/>
                <a:cs typeface="Arial"/>
              </a:rPr>
              <a:t>      正面：吸引外國貿易，增加貨運量</a:t>
            </a:r>
            <a:endParaRPr lang="en-US" sz="2400" dirty="0">
              <a:ea typeface="微軟正黑體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ea typeface="微軟正黑體"/>
                <a:cs typeface="Arial"/>
              </a:rPr>
              <a:t>      負面：稅務收入減少、威脅台灣公司產品</a:t>
            </a:r>
            <a:endParaRPr lang="en-US" dirty="0"/>
          </a:p>
          <a:p>
            <a:r>
              <a:rPr lang="en-US" altLang="zh-TW" sz="2400" dirty="0">
                <a:ea typeface="微軟正黑體"/>
                <a:cs typeface="Arial"/>
              </a:rPr>
              <a:t>        </a:t>
            </a:r>
          </a:p>
          <a:p>
            <a:endParaRPr lang="zh-TW" altLang="en-US" sz="2400" dirty="0">
              <a:ea typeface="微軟正黑體"/>
              <a:cs typeface="Arial"/>
            </a:endParaRPr>
          </a:p>
          <a:p>
            <a:endParaRPr lang="zh-TW" altLang="en-US" sz="2400" dirty="0">
              <a:ea typeface="微軟正黑體"/>
              <a:cs typeface="Arial"/>
            </a:endParaRPr>
          </a:p>
          <a:p>
            <a:endParaRPr lang="zh-TW" altLang="en-US" dirty="0">
              <a:cs typeface="Arial" panose="020B0604020202020204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4B986FF-FD18-4E9F-79F7-C8ABA3703664}"/>
              </a:ext>
            </a:extLst>
          </p:cNvPr>
          <p:cNvSpPr txBox="1"/>
          <p:nvPr/>
        </p:nvSpPr>
        <p:spPr>
          <a:xfrm>
            <a:off x="1180214" y="808074"/>
            <a:ext cx="931766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sz="2800">
                <a:ea typeface="微軟正黑體"/>
              </a:rPr>
              <a:t>由上述p值與  觀察到</a:t>
            </a:r>
            <a:r>
              <a:rPr lang="zh-TW" sz="2800">
                <a:solidFill>
                  <a:srgbClr val="FF0000"/>
                </a:solidFill>
                <a:ea typeface="微軟正黑體"/>
              </a:rPr>
              <a:t>人流量</a:t>
            </a:r>
            <a:r>
              <a:rPr lang="zh-TW" sz="2800">
                <a:ea typeface="微軟正黑體"/>
              </a:rPr>
              <a:t>、</a:t>
            </a:r>
            <a:r>
              <a:rPr lang="zh-TW" sz="2800">
                <a:solidFill>
                  <a:srgbClr val="FF0000"/>
                </a:solidFill>
                <a:ea typeface="微軟正黑體"/>
              </a:rPr>
              <a:t>貨運量</a:t>
            </a:r>
            <a:r>
              <a:rPr lang="zh-TW" sz="2800">
                <a:ea typeface="微軟正黑體"/>
              </a:rPr>
              <a:t>與</a:t>
            </a:r>
            <a:r>
              <a:rPr lang="zh-TW" sz="2800">
                <a:solidFill>
                  <a:srgbClr val="FF0000"/>
                </a:solidFill>
                <a:ea typeface="微軟正黑體"/>
              </a:rPr>
              <a:t>營收項目</a:t>
            </a:r>
            <a:r>
              <a:rPr lang="zh-TW" sz="2800">
                <a:ea typeface="微軟正黑體"/>
              </a:rPr>
              <a:t>成正相關</a:t>
            </a:r>
            <a:endParaRPr lang="zh-TW" altLang="en-US" sz="2800">
              <a:ea typeface="微軟正黑體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4626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CA433329-8F0A-F1F5-7D8B-FA6A72A386B1}"/>
              </a:ext>
            </a:extLst>
          </p:cNvPr>
          <p:cNvSpPr txBox="1"/>
          <p:nvPr/>
        </p:nvSpPr>
        <p:spPr>
          <a:xfrm>
            <a:off x="1127052" y="949842"/>
            <a:ext cx="8768315" cy="33483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2400" dirty="0">
                <a:latin typeface="Segoe UI"/>
                <a:ea typeface="微軟正黑體"/>
                <a:cs typeface="Segoe UI"/>
              </a:rPr>
              <a:t>三、除了資料集的內容外，可能還需要的資料：​</a:t>
            </a:r>
          </a:p>
          <a:p>
            <a:endParaRPr lang="en-US" altLang="zh-TW" sz="2400" dirty="0">
              <a:latin typeface="Segoe UI"/>
              <a:ea typeface="微軟正黑體"/>
              <a:cs typeface="Segoe UI"/>
            </a:endParaRPr>
          </a:p>
          <a:p>
            <a:endParaRPr lang="zh-TW" altLang="en-US" sz="2400" dirty="0">
              <a:latin typeface="Segoe UI"/>
              <a:ea typeface="微軟正黑體"/>
              <a:cs typeface="Segoe UI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ea typeface="微軟正黑體"/>
                <a:cs typeface="Segoe UI"/>
              </a:rPr>
              <a:t>1.</a:t>
            </a:r>
            <a:r>
              <a:rPr lang="zh-TW" sz="2400" dirty="0">
                <a:ea typeface="微軟正黑體"/>
                <a:cs typeface="Segoe UI"/>
              </a:rPr>
              <a:t>貨運淨利率</a:t>
            </a:r>
            <a:r>
              <a:rPr lang="en-US" altLang="zh-TW" sz="2400" dirty="0">
                <a:ea typeface="微軟正黑體"/>
                <a:cs typeface="Segoe UI"/>
              </a:rPr>
              <a:t>​：</a:t>
            </a:r>
            <a:r>
              <a:rPr lang="en-US" altLang="zh-TW" sz="2400" dirty="0" err="1">
                <a:ea typeface="微軟正黑體"/>
                <a:cs typeface="Segoe UI"/>
              </a:rPr>
              <a:t>比較政策實行前後差異</a:t>
            </a:r>
            <a:endParaRPr lang="en-US" altLang="zh-TW" sz="2400" dirty="0">
              <a:ea typeface="微軟正黑體"/>
              <a:cs typeface="Segoe UI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ea typeface="微軟正黑體"/>
                <a:cs typeface="Segoe UI"/>
              </a:rPr>
              <a:t>2.</a:t>
            </a:r>
            <a:r>
              <a:rPr lang="zh-TW" sz="2400" dirty="0">
                <a:ea typeface="微軟正黑體"/>
                <a:cs typeface="Segoe UI"/>
              </a:rPr>
              <a:t>第三跑道營運成本</a:t>
            </a:r>
            <a:r>
              <a:rPr lang="en-US" altLang="zh-TW" sz="2400" dirty="0">
                <a:ea typeface="微軟正黑體"/>
                <a:cs typeface="Segoe UI"/>
              </a:rPr>
              <a:t>​：</a:t>
            </a:r>
            <a:r>
              <a:rPr lang="en-US" altLang="zh-TW" sz="2400" dirty="0" err="1">
                <a:ea typeface="微軟正黑體"/>
                <a:cs typeface="Segoe UI"/>
              </a:rPr>
              <a:t>計算開通後是否能收益</a:t>
            </a:r>
            <a:endParaRPr lang="en-US" altLang="zh-TW" sz="2400" dirty="0">
              <a:ea typeface="微軟正黑體"/>
              <a:cs typeface="Segoe UI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ea typeface="微軟正黑體"/>
                <a:cs typeface="Segoe UI"/>
              </a:rPr>
              <a:t>3.</a:t>
            </a:r>
            <a:r>
              <a:rPr lang="zh-TW" sz="2400" dirty="0">
                <a:ea typeface="微軟正黑體"/>
                <a:cs typeface="Segoe UI"/>
              </a:rPr>
              <a:t>捷運動線規劃</a:t>
            </a:r>
            <a:r>
              <a:rPr lang="en-US" altLang="zh-TW" sz="2400" dirty="0">
                <a:ea typeface="微軟正黑體"/>
                <a:cs typeface="Segoe UI"/>
              </a:rPr>
              <a:t>​：</a:t>
            </a:r>
            <a:r>
              <a:rPr lang="en-US" altLang="zh-TW" sz="2400" dirty="0" err="1">
                <a:ea typeface="微軟正黑體"/>
                <a:cs typeface="Segoe UI"/>
              </a:rPr>
              <a:t>分析開通捷運後是否造成動線混亂</a:t>
            </a:r>
            <a:endParaRPr lang="en-US" altLang="zh-TW" sz="2400" dirty="0">
              <a:ea typeface="微軟正黑體"/>
              <a:cs typeface="Segoe UI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ea typeface="微軟正黑體"/>
                <a:cs typeface="Segoe UI"/>
              </a:rPr>
              <a:t>4.</a:t>
            </a:r>
            <a:r>
              <a:rPr lang="zh-TW" sz="2400" dirty="0">
                <a:ea typeface="微軟正黑體"/>
                <a:cs typeface="Segoe UI"/>
              </a:rPr>
              <a:t>桃園機場支出</a:t>
            </a:r>
            <a:r>
              <a:rPr lang="zh-TW" altLang="en-US" sz="2400" dirty="0">
                <a:ea typeface="微軟正黑體"/>
                <a:cs typeface="Segoe UI"/>
              </a:rPr>
              <a:t>細項</a:t>
            </a:r>
            <a:r>
              <a:rPr lang="en-US" altLang="zh-TW" sz="2400" dirty="0">
                <a:ea typeface="微軟正黑體"/>
                <a:cs typeface="Segoe UI"/>
              </a:rPr>
              <a:t>​：</a:t>
            </a:r>
            <a:r>
              <a:rPr lang="en-US" altLang="zh-TW" sz="2400" dirty="0" err="1">
                <a:ea typeface="微軟正黑體"/>
                <a:cs typeface="Segoe UI"/>
              </a:rPr>
              <a:t>還有何因素影響機場營收</a:t>
            </a:r>
            <a:endParaRPr lang="en-US" altLang="zh-TW" sz="2400" dirty="0">
              <a:ea typeface="微軟正黑體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415705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7D014748-C65D-E0F3-5E7B-4F4F44B4614C}"/>
              </a:ext>
            </a:extLst>
          </p:cNvPr>
          <p:cNvSpPr txBox="1"/>
          <p:nvPr/>
        </p:nvSpPr>
        <p:spPr>
          <a:xfrm>
            <a:off x="888784" y="782121"/>
            <a:ext cx="8890336" cy="55707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3200" dirty="0">
                <a:latin typeface="+mj-ea"/>
                <a:ea typeface="+mj-ea"/>
              </a:rPr>
              <a:t>資料來源：</a:t>
            </a:r>
          </a:p>
          <a:p>
            <a:endParaRPr lang="en-US" altLang="zh-TW" dirty="0">
              <a:ea typeface="微軟正黑體"/>
              <a:cs typeface="Arial"/>
            </a:endParaRPr>
          </a:p>
          <a:p>
            <a:endParaRPr lang="en-US" altLang="zh-TW" dirty="0">
              <a:ea typeface="微軟正黑體"/>
              <a:cs typeface="Arial"/>
            </a:endParaRPr>
          </a:p>
          <a:p>
            <a:endParaRPr lang="en-US" altLang="zh-TW" dirty="0">
              <a:ea typeface="微軟正黑體"/>
              <a:cs typeface="Arial"/>
            </a:endParaRPr>
          </a:p>
          <a:p>
            <a:endParaRPr lang="en-US" altLang="zh-TW" dirty="0">
              <a:ea typeface="微軟正黑體"/>
              <a:cs typeface="Arial"/>
            </a:endParaRPr>
          </a:p>
          <a:p>
            <a:endParaRPr lang="en-US" altLang="zh-TW" dirty="0">
              <a:ea typeface="微軟正黑體"/>
              <a:cs typeface="Arial"/>
            </a:endParaRPr>
          </a:p>
          <a:p>
            <a:r>
              <a:rPr lang="zh-TW" altLang="en-US" dirty="0">
                <a:ea typeface="微軟正黑體"/>
                <a:cs typeface="Arial"/>
              </a:rPr>
              <a:t>客運量</a:t>
            </a:r>
            <a:r>
              <a:rPr lang="en-US" altLang="zh-TW" dirty="0">
                <a:ea typeface="微軟正黑體"/>
                <a:cs typeface="Arial"/>
              </a:rPr>
              <a:t>-</a:t>
            </a:r>
            <a:r>
              <a:rPr lang="zh-TW" altLang="en-US" dirty="0">
                <a:ea typeface="微軟正黑體"/>
                <a:cs typeface="Arial"/>
              </a:rPr>
              <a:t>桃園國際機場股份有限公司</a:t>
            </a:r>
            <a:endParaRPr lang="en-US" altLang="zh-TW" dirty="0">
              <a:ea typeface="微軟正黑體"/>
              <a:cs typeface="Arial"/>
            </a:endParaRPr>
          </a:p>
          <a:p>
            <a:r>
              <a:rPr lang="en-US" altLang="zh-TW" sz="1800" dirty="0">
                <a:effectLst/>
                <a:latin typeface="標楷體" panose="03000509000000000000" pitchFamily="65" charset="-120"/>
                <a:cs typeface="Times New Roman" panose="02020603050405020304" pitchFamily="18" charset="0"/>
                <a:hlinkClick r:id="rId2"/>
              </a:rPr>
              <a:t>https://www.taoyuanairport.com.tw/passengervolume</a:t>
            </a:r>
            <a:endParaRPr lang="en-US" altLang="zh-TW" sz="1800" dirty="0">
              <a:effectLst/>
              <a:latin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dirty="0">
              <a:ea typeface="微軟正黑體"/>
              <a:cs typeface="Arial"/>
            </a:endParaRPr>
          </a:p>
          <a:p>
            <a:endParaRPr lang="en-US" altLang="zh-TW" dirty="0">
              <a:ea typeface="微軟正黑體"/>
              <a:cs typeface="Arial"/>
            </a:endParaRPr>
          </a:p>
          <a:p>
            <a:endParaRPr lang="en-US" altLang="zh-TW" dirty="0">
              <a:ea typeface="微軟正黑體"/>
              <a:cs typeface="Arial"/>
            </a:endParaRPr>
          </a:p>
          <a:p>
            <a:r>
              <a:rPr lang="zh-TW" altLang="en-US" dirty="0">
                <a:ea typeface="微軟正黑體"/>
                <a:cs typeface="Arial"/>
              </a:rPr>
              <a:t>封面圖</a:t>
            </a:r>
            <a:endParaRPr lang="en-US" altLang="zh-TW" dirty="0">
              <a:ea typeface="微軟正黑體"/>
              <a:cs typeface="Arial"/>
            </a:endParaRPr>
          </a:p>
          <a:p>
            <a:r>
              <a:rPr lang="en-US" altLang="zh-TW" dirty="0">
                <a:ea typeface="微軟正黑體"/>
                <a:cs typeface="Arial"/>
                <a:hlinkClick r:id="rId3"/>
              </a:rPr>
              <a:t>https://www.google.com.tw/url?sa=i&amp;url=https%3A%2F%2Fwww.fountmedia.io%2Farticle%2F123413&amp;psig=AOvVaw1lvwP8hg9qs9ORX-g4M77V&amp;ust=1706783089742000&amp;source=images&amp;cd=vfe&amp;opi=89978449&amp;ved=0CBIQjRxqFwoTCLC7kNO0h4QDFQAAAAAdAAAAABAv</a:t>
            </a:r>
            <a:endParaRPr lang="en-US" altLang="zh-TW" dirty="0">
              <a:ea typeface="微軟正黑體"/>
              <a:cs typeface="Arial"/>
            </a:endParaRPr>
          </a:p>
          <a:p>
            <a:endParaRPr lang="en-US" altLang="zh-TW" dirty="0">
              <a:ea typeface="微軟正黑體"/>
              <a:cs typeface="Arial"/>
            </a:endParaRPr>
          </a:p>
          <a:p>
            <a:endParaRPr lang="en-US" altLang="zh-TW" dirty="0">
              <a:ea typeface="微軟正黑體"/>
              <a:cs typeface="Arial"/>
            </a:endParaRPr>
          </a:p>
          <a:p>
            <a:endParaRPr lang="zh-TW" altLang="en-US" dirty="0">
              <a:ea typeface="微軟正黑體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0025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CC1DF639-5D00-DCB1-B514-F7CC970B5A24}"/>
              </a:ext>
            </a:extLst>
          </p:cNvPr>
          <p:cNvSpPr txBox="1"/>
          <p:nvPr/>
        </p:nvSpPr>
        <p:spPr>
          <a:xfrm>
            <a:off x="3987209" y="2835348"/>
            <a:ext cx="471376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 sz="7200" dirty="0">
                <a:ea typeface="微軟正黑體"/>
                <a:cs typeface="Arial"/>
              </a:rPr>
              <a:t>感謝聆聽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913429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D020A287-F245-58E2-CB28-181C49C662C3}"/>
              </a:ext>
            </a:extLst>
          </p:cNvPr>
          <p:cNvSpPr txBox="1"/>
          <p:nvPr/>
        </p:nvSpPr>
        <p:spPr>
          <a:xfrm>
            <a:off x="300445" y="2455816"/>
            <a:ext cx="11591109" cy="1550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7200" dirty="0">
                <a:latin typeface="+mj-ea"/>
                <a:ea typeface="+mj-ea"/>
              </a:rPr>
              <a:t>事件背景</a:t>
            </a:r>
          </a:p>
        </p:txBody>
      </p:sp>
    </p:spTree>
    <p:extLst>
      <p:ext uri="{BB962C8B-B14F-4D97-AF65-F5344CB8AC3E}">
        <p14:creationId xmlns:p14="http://schemas.microsoft.com/office/powerpoint/2010/main" val="4124656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8B1B45A3-D4CB-AD64-2C24-1859B77FB2AB}"/>
              </a:ext>
            </a:extLst>
          </p:cNvPr>
          <p:cNvSpPr txBox="1"/>
          <p:nvPr/>
        </p:nvSpPr>
        <p:spPr>
          <a:xfrm>
            <a:off x="959715" y="1278718"/>
            <a:ext cx="25875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200" dirty="0"/>
              <a:t>目錄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7943A3C-32F9-2FC9-5F65-57E60B98F9C3}"/>
              </a:ext>
            </a:extLst>
          </p:cNvPr>
          <p:cNvSpPr txBox="1"/>
          <p:nvPr/>
        </p:nvSpPr>
        <p:spPr>
          <a:xfrm>
            <a:off x="959715" y="2566027"/>
            <a:ext cx="24280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dirty="0"/>
              <a:t>CONTENTS</a:t>
            </a:r>
            <a:endParaRPr lang="zh-TW" altLang="en-US" sz="3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B33EF76-53D6-98AC-A6E3-117E7046158D}"/>
              </a:ext>
            </a:extLst>
          </p:cNvPr>
          <p:cNvSpPr txBox="1"/>
          <p:nvPr/>
        </p:nvSpPr>
        <p:spPr>
          <a:xfrm>
            <a:off x="4151013" y="1095838"/>
            <a:ext cx="5377035" cy="5831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altLang="zh-TW" sz="2400" dirty="0">
                <a:latin typeface="+mn-ea"/>
              </a:rPr>
              <a:t>1.</a:t>
            </a:r>
            <a:r>
              <a:rPr lang="en-US" altLang="zh-TW" sz="2400" i="0" u="none" strike="noStrike" dirty="0">
                <a:solidFill>
                  <a:srgbClr val="000000"/>
                </a:solidFill>
                <a:effectLst/>
                <a:latin typeface="+mn-ea"/>
              </a:rPr>
              <a:t>SWOT</a:t>
            </a:r>
            <a:r>
              <a:rPr lang="zh-TW" altLang="en-US" sz="2400" i="0" u="none" strike="noStrike" dirty="0">
                <a:solidFill>
                  <a:srgbClr val="000000"/>
                </a:solidFill>
                <a:effectLst/>
                <a:latin typeface="+mn-ea"/>
              </a:rPr>
              <a:t>分析</a:t>
            </a:r>
            <a:endParaRPr lang="en-US" altLang="zh-TW" sz="2400" dirty="0">
              <a:solidFill>
                <a:srgbClr val="000000"/>
              </a:solidFill>
              <a:latin typeface="+mn-ea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zh-TW" sz="2400" b="0" dirty="0">
                <a:effectLst/>
                <a:latin typeface="+mn-ea"/>
              </a:rPr>
              <a:t>2.</a:t>
            </a:r>
            <a:r>
              <a:rPr lang="zh-TW" altLang="en-US" sz="2400" b="0" dirty="0">
                <a:effectLst/>
                <a:latin typeface="+mn-ea"/>
              </a:rPr>
              <a:t>桃園機場進出轉口貨運量變化</a:t>
            </a:r>
            <a:endParaRPr lang="en-US" altLang="zh-TW" sz="2400" b="0" dirty="0">
              <a:effectLst/>
              <a:latin typeface="+mn-ea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zh-TW" sz="2400" b="0" dirty="0">
                <a:effectLst/>
                <a:latin typeface="+mn-ea"/>
              </a:rPr>
              <a:t>3.</a:t>
            </a:r>
            <a:r>
              <a:rPr lang="zh-TW" altLang="en-US" sz="2400" b="0" dirty="0">
                <a:effectLst/>
                <a:latin typeface="+mn-ea"/>
              </a:rPr>
              <a:t>桃園機場營收分析年統計資料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zh-TW" sz="2400" b="0" dirty="0">
                <a:effectLst/>
                <a:latin typeface="+mn-ea"/>
              </a:rPr>
              <a:t>4.</a:t>
            </a:r>
            <a:r>
              <a:rPr lang="zh-TW" altLang="en-US" sz="2400" b="0" dirty="0">
                <a:effectLst/>
                <a:latin typeface="+mn-ea"/>
              </a:rPr>
              <a:t>桃園機場出入境人數資料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zh-TW" sz="2400" b="0" dirty="0">
                <a:solidFill>
                  <a:srgbClr val="000000"/>
                </a:solidFill>
                <a:latin typeface="+mn-ea"/>
              </a:rPr>
              <a:t>5</a:t>
            </a:r>
            <a:r>
              <a:rPr lang="en-US" altLang="zh-TW" sz="2400" dirty="0">
                <a:latin typeface="+mn-ea"/>
              </a:rPr>
              <a:t>.</a:t>
            </a:r>
            <a:r>
              <a:rPr lang="zh-TW" altLang="en-US" sz="2400" dirty="0">
                <a:latin typeface="+mn-ea"/>
              </a:rPr>
              <a:t>桃園機場</a:t>
            </a:r>
            <a:r>
              <a:rPr lang="en-US" altLang="zh-TW" sz="2400" dirty="0">
                <a:latin typeface="+mn-ea"/>
              </a:rPr>
              <a:t>2023</a:t>
            </a:r>
            <a:r>
              <a:rPr lang="zh-TW" altLang="en-US" sz="2400" dirty="0">
                <a:latin typeface="+mn-ea"/>
              </a:rPr>
              <a:t>航班次數淡旺季分析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zh-TW" sz="2400" dirty="0">
                <a:solidFill>
                  <a:srgbClr val="000000"/>
                </a:solidFill>
                <a:latin typeface="+mn-ea"/>
              </a:rPr>
              <a:t>6.</a:t>
            </a:r>
            <a:r>
              <a:rPr lang="zh-TW" altLang="en-US" sz="2400" dirty="0">
                <a:solidFill>
                  <a:srgbClr val="000000"/>
                </a:solidFill>
                <a:latin typeface="+mn-ea"/>
              </a:rPr>
              <a:t>各項服務與營收之關係</a:t>
            </a:r>
            <a:endParaRPr lang="en-US" altLang="zh-TW" sz="2400" dirty="0">
              <a:solidFill>
                <a:srgbClr val="000000"/>
              </a:solidFill>
              <a:latin typeface="+mn-ea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zh-TW" sz="2400" dirty="0">
                <a:latin typeface="+mn-ea"/>
              </a:rPr>
              <a:t>7</a:t>
            </a:r>
            <a:r>
              <a:rPr lang="en-US" altLang="zh-TW" sz="2400" b="0" dirty="0">
                <a:effectLst/>
                <a:latin typeface="+mn-ea"/>
              </a:rPr>
              <a:t>.</a:t>
            </a:r>
            <a:r>
              <a:rPr lang="zh-TW" altLang="en-US" sz="2400" i="0" u="none" strike="noStrike" dirty="0">
                <a:solidFill>
                  <a:srgbClr val="000000"/>
                </a:solidFill>
                <a:effectLst/>
                <a:latin typeface="+mn-ea"/>
              </a:rPr>
              <a:t>桃園機場營運分析及未來方針建議</a:t>
            </a:r>
            <a:endParaRPr lang="zh-TW" altLang="en-US" sz="2400" b="0" dirty="0">
              <a:effectLst/>
              <a:latin typeface="+mn-ea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zh-TW" sz="2400" dirty="0">
                <a:latin typeface="+mn-ea"/>
              </a:rPr>
              <a:t>8.</a:t>
            </a:r>
            <a:r>
              <a:rPr lang="zh-TW" altLang="en-US" sz="2400" dirty="0">
                <a:latin typeface="+mn-ea"/>
              </a:rPr>
              <a:t>資料來源</a:t>
            </a:r>
            <a:endParaRPr lang="en-US" altLang="zh-TW" sz="2400" b="0" dirty="0">
              <a:solidFill>
                <a:srgbClr val="000000"/>
              </a:solidFill>
              <a:latin typeface="+mn-ea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endParaRPr lang="en-US" altLang="zh-TW" sz="2400" b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82068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82C00-1D77-C614-8797-B8416B4B1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B9CDB6B2-1709-DF7A-1625-EC7E84DC8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88578"/>
              </p:ext>
            </p:extLst>
          </p:nvPr>
        </p:nvGraphicFramePr>
        <p:xfrm>
          <a:off x="521489" y="122565"/>
          <a:ext cx="11326211" cy="66423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87481">
                  <a:extLst>
                    <a:ext uri="{9D8B030D-6E8A-4147-A177-3AD203B41FA5}">
                      <a16:colId xmlns:a16="http://schemas.microsoft.com/office/drawing/2014/main" val="3000104232"/>
                    </a:ext>
                  </a:extLst>
                </a:gridCol>
                <a:gridCol w="4537880">
                  <a:extLst>
                    <a:ext uri="{9D8B030D-6E8A-4147-A177-3AD203B41FA5}">
                      <a16:colId xmlns:a16="http://schemas.microsoft.com/office/drawing/2014/main" val="2098385254"/>
                    </a:ext>
                  </a:extLst>
                </a:gridCol>
                <a:gridCol w="5100850">
                  <a:extLst>
                    <a:ext uri="{9D8B030D-6E8A-4147-A177-3AD203B41FA5}">
                      <a16:colId xmlns:a16="http://schemas.microsoft.com/office/drawing/2014/main" val="1160871566"/>
                    </a:ext>
                  </a:extLst>
                </a:gridCol>
              </a:tblGrid>
              <a:tr h="1194179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3200" b="0" i="0" u="none" strike="noStrike" noProof="0">
                          <a:solidFill>
                            <a:srgbClr val="000000"/>
                          </a:solidFill>
                          <a:effectLst/>
                          <a:latin typeface="Arial"/>
                          <a:ea typeface="微軟正黑體"/>
                        </a:rPr>
                        <a:t>Strength </a:t>
                      </a:r>
                      <a:r>
                        <a:rPr lang="zh-TW" sz="3200" b="0" i="0" u="none" strike="noStrike" noProof="0">
                          <a:solidFill>
                            <a:srgbClr val="000000"/>
                          </a:solidFill>
                          <a:effectLst/>
                          <a:latin typeface="Microsoft JhengHei"/>
                          <a:ea typeface="Microsoft JhengHei"/>
                        </a:rPr>
                        <a:t>優勢</a:t>
                      </a:r>
                      <a:endParaRPr lang="zh-TW" sz="3200"/>
                    </a:p>
                    <a:p>
                      <a:endParaRPr lang="zh-TW" altLang="en-US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2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Weakness </a:t>
                      </a:r>
                      <a:r>
                        <a:rPr lang="zh-TW" altLang="en-US" sz="32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劣勢</a:t>
                      </a:r>
                      <a:endParaRPr lang="zh-TW" altLang="en-US" sz="32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endParaRPr lang="zh-TW" altLang="en-US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940241062"/>
                  </a:ext>
                </a:extLst>
              </a:tr>
              <a:tr h="1978925"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TW" altLang="en-US" sz="3000" b="0" u="none" strike="noStrike" kern="1200">
                          <a:solidFill>
                            <a:schemeClr val="tx1"/>
                          </a:solidFill>
                          <a:effectLst/>
                        </a:rPr>
                        <a:t>內部</a:t>
                      </a:r>
                      <a:endParaRPr lang="zh-TW" altLang="en-US" sz="1800" b="0" u="none" strike="noStrike" kern="1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3000" b="0" u="none" strike="noStrike" kern="1200">
                          <a:solidFill>
                            <a:schemeClr val="tx1"/>
                          </a:solidFill>
                          <a:effectLst/>
                        </a:rPr>
                        <a:t>因素</a:t>
                      </a:r>
                      <a:br>
                        <a:rPr lang="zh-TW" altLang="en-US" sz="1800" b="0" u="none" strike="noStrike" kern="1200">
                          <a:solidFill>
                            <a:srgbClr val="000000"/>
                          </a:solidFill>
                          <a:effectLst/>
                        </a:rPr>
                      </a:br>
                      <a:endParaRPr lang="zh-TW" altLang="en-US" sz="1800" b="0" u="none" strike="noStrike" kern="1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endParaRPr lang="zh-TW" altLang="en-US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285750" indent="-285750" rtl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zh-TW" altLang="en-US" sz="2200" b="0" u="none" strike="noStrike">
                          <a:solidFill>
                            <a:srgbClr val="000000"/>
                          </a:solidFill>
                          <a:effectLst/>
                        </a:rPr>
                        <a:t>地理優勢台灣北部都市中心</a:t>
                      </a:r>
                      <a:endParaRPr lang="zh-TW" altLang="en-US" sz="2200">
                        <a:effectLst/>
                      </a:endParaRPr>
                    </a:p>
                    <a:p>
                      <a:pPr marL="285750" indent="-285750" rtl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zh-TW" altLang="en-US" sz="2200" b="0" u="none" strike="noStrike">
                          <a:solidFill>
                            <a:srgbClr val="000000"/>
                          </a:solidFill>
                          <a:effectLst/>
                        </a:rPr>
                        <a:t>疫情緩解 報復性旅遊</a:t>
                      </a:r>
                      <a:endParaRPr lang="zh-TW" altLang="en-US" sz="2200">
                        <a:effectLst/>
                      </a:endParaRPr>
                    </a:p>
                    <a:p>
                      <a:pPr marL="285750" indent="-285750" rtl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zh-TW" altLang="en-US" sz="2200" b="0" u="none" strike="noStrike">
                          <a:solidFill>
                            <a:srgbClr val="000000"/>
                          </a:solidFill>
                          <a:effectLst/>
                        </a:rPr>
                        <a:t>台灣絕佳地理位置東亞樞紐機場</a:t>
                      </a:r>
                      <a:endParaRPr lang="zh-TW" altLang="en-US" sz="2200">
                        <a:effectLst/>
                      </a:endParaRPr>
                    </a:p>
                    <a:p>
                      <a:endParaRPr lang="zh-TW" altLang="en-US" sz="2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rtl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zh-TW" altLang="en-US" sz="2200" b="0" u="none" strike="noStrike" kern="1200">
                          <a:solidFill>
                            <a:schemeClr val="tx1"/>
                          </a:solidFill>
                          <a:effectLst/>
                        </a:rPr>
                        <a:t>東南亞航空競爭</a:t>
                      </a:r>
                      <a:endParaRPr lang="zh-TW" altLang="en-US" sz="2200" b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85750" indent="-285750" rtl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zh-TW" altLang="en-US" sz="2200" b="0" u="none" strike="noStrike" kern="1200">
                          <a:solidFill>
                            <a:schemeClr val="tx1"/>
                          </a:solidFill>
                          <a:effectLst/>
                        </a:rPr>
                        <a:t>香港新加坡韓國已為主要亞洲轉運站</a:t>
                      </a:r>
                      <a:endParaRPr lang="zh-TW" altLang="en-US" sz="2200" b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85750" indent="-285750" rtl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zh-TW" altLang="en-US" sz="2200" b="0" u="none" strike="noStrike" kern="1200">
                          <a:solidFill>
                            <a:schemeClr val="tx1"/>
                          </a:solidFill>
                          <a:effectLst/>
                        </a:rPr>
                        <a:t>國際評比落後</a:t>
                      </a:r>
                      <a:endParaRPr lang="zh-TW" altLang="en-US" sz="2200" b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627745"/>
                  </a:ext>
                </a:extLst>
              </a:tr>
              <a:tr h="109182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200" b="0" u="none" strike="noStrike" kern="1200">
                          <a:solidFill>
                            <a:schemeClr val="dk1"/>
                          </a:solidFill>
                          <a:effectLst/>
                        </a:rPr>
                        <a:t>Opportunity </a:t>
                      </a:r>
                      <a:r>
                        <a:rPr lang="zh-TW" altLang="en-US" sz="3200" b="0" u="none" strike="noStrike" kern="1200">
                          <a:solidFill>
                            <a:schemeClr val="dk1"/>
                          </a:solidFill>
                          <a:effectLst/>
                        </a:rPr>
                        <a:t>機會</a:t>
                      </a:r>
                      <a:endParaRPr lang="zh-TW" altLang="en-US" sz="3200" b="0">
                        <a:effectLst/>
                      </a:endParaRPr>
                    </a:p>
                    <a:p>
                      <a:endParaRPr lang="zh-TW" altLang="en-US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200" b="0" u="none" strike="noStrike" kern="1200">
                          <a:solidFill>
                            <a:schemeClr val="dk1"/>
                          </a:solidFill>
                          <a:effectLst/>
                        </a:rPr>
                        <a:t>Threat </a:t>
                      </a:r>
                      <a:r>
                        <a:rPr lang="zh-TW" altLang="en-US" sz="3200" b="0" u="none" strike="noStrike" kern="1200">
                          <a:solidFill>
                            <a:schemeClr val="dk1"/>
                          </a:solidFill>
                          <a:effectLst/>
                        </a:rPr>
                        <a:t>威脅</a:t>
                      </a:r>
                      <a:endParaRPr lang="zh-TW" altLang="en-US" sz="3200" b="0">
                        <a:effectLst/>
                      </a:endParaRPr>
                    </a:p>
                    <a:p>
                      <a:endParaRPr lang="zh-TW" altLang="en-US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645309556"/>
                  </a:ext>
                </a:extLst>
              </a:tr>
              <a:tr h="2337179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000"/>
                        <a:t>外部</a:t>
                      </a:r>
                      <a:endParaRPr lang="zh-TW"/>
                    </a:p>
                    <a:p>
                      <a:pPr lvl="0" algn="ctr">
                        <a:buNone/>
                      </a:pPr>
                      <a:r>
                        <a:rPr lang="zh-TW" altLang="en-US" sz="3000"/>
                        <a:t>因素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rtl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zh-TW" altLang="en-US" sz="22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建設第三跑道增加人流量</a:t>
                      </a:r>
                      <a:endParaRPr lang="zh-TW" altLang="en-US" sz="2200" b="0" dirty="0">
                        <a:effectLst/>
                      </a:endParaRPr>
                    </a:p>
                    <a:p>
                      <a:pPr marL="285750" indent="-285750" rtl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zh-TW" altLang="en-US" sz="22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與外國簽訂合約增加貨運量</a:t>
                      </a:r>
                      <a:endParaRPr lang="zh-TW" altLang="en-US" sz="2200" b="0" dirty="0">
                        <a:effectLst/>
                      </a:endParaRPr>
                    </a:p>
                    <a:p>
                      <a:pPr marL="285750" indent="-285750" rtl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zh-TW" altLang="en-US" sz="22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機場捷運開通便利性提高</a:t>
                      </a:r>
                      <a:endParaRPr lang="zh-TW" altLang="en-US" sz="2200" b="0" dirty="0">
                        <a:effectLst/>
                      </a:endParaRPr>
                    </a:p>
                    <a:p>
                      <a:pPr marL="285750" indent="-285750" rtl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zh-TW" altLang="en-US" sz="22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東南亞航空需求日益成長</a:t>
                      </a:r>
                      <a:endParaRPr lang="zh-TW" altLang="en-US" sz="2200" b="0" dirty="0">
                        <a:effectLst/>
                      </a:endParaRPr>
                    </a:p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rtl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zh-TW" altLang="en-US" sz="22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國內旅遊興起</a:t>
                      </a:r>
                      <a:endParaRPr lang="zh-TW" altLang="en-US" sz="2200" b="0" dirty="0">
                        <a:effectLst/>
                      </a:endParaRPr>
                    </a:p>
                    <a:p>
                      <a:pPr marL="285750" indent="-285750" rtl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zh-TW" altLang="en-US" sz="22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兩岸關係緊張</a:t>
                      </a:r>
                      <a:endParaRPr lang="zh-TW" altLang="en-US" sz="2200" b="0" dirty="0">
                        <a:effectLst/>
                      </a:endParaRPr>
                    </a:p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0188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8481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EEB3D-5E2B-5BBA-BC23-9A4C84EEC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文字, 圖表, 行, 繪圖 的圖片&#10;&#10;自動產生的描述">
            <a:extLst>
              <a:ext uri="{FF2B5EF4-FFF2-40B4-BE49-F238E27FC236}">
                <a16:creationId xmlns:a16="http://schemas.microsoft.com/office/drawing/2014/main" id="{7AA245BE-68AA-F7B7-DD43-468A15D898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" t="1674" r="953" b="1192"/>
          <a:stretch/>
        </p:blipFill>
        <p:spPr>
          <a:xfrm>
            <a:off x="762000" y="609600"/>
            <a:ext cx="10092425" cy="5950444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BDBA7D5D-59FE-E3BA-DBBB-1DB1C82EB9E7}"/>
              </a:ext>
            </a:extLst>
          </p:cNvPr>
          <p:cNvSpPr txBox="1"/>
          <p:nvPr/>
        </p:nvSpPr>
        <p:spPr>
          <a:xfrm>
            <a:off x="1961635" y="1374688"/>
            <a:ext cx="509716" cy="2625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B2056FA-136A-F27A-DDCF-161CEA5FBC1F}"/>
              </a:ext>
            </a:extLst>
          </p:cNvPr>
          <p:cNvSpPr txBox="1"/>
          <p:nvPr/>
        </p:nvSpPr>
        <p:spPr>
          <a:xfrm rot="10800000" flipV="1">
            <a:off x="762000" y="1005356"/>
            <a:ext cx="82672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dirty="0">
                <a:ea typeface="微軟正黑體"/>
              </a:rPr>
              <a:t>萬(件)</a:t>
            </a:r>
            <a:endParaRPr lang="zh-TW" altLang="en-US" sz="7200" dirty="0">
              <a:ea typeface="微軟正黑體"/>
              <a:cs typeface="Arial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AE429C2-293A-84E9-CAB9-EBDFD6325B10}"/>
              </a:ext>
            </a:extLst>
          </p:cNvPr>
          <p:cNvSpPr/>
          <p:nvPr/>
        </p:nvSpPr>
        <p:spPr>
          <a:xfrm>
            <a:off x="7573661" y="3851188"/>
            <a:ext cx="813486" cy="33980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D853E3C-4E60-DC6E-FB5A-BF50CC54746D}"/>
              </a:ext>
            </a:extLst>
          </p:cNvPr>
          <p:cNvSpPr txBox="1"/>
          <p:nvPr/>
        </p:nvSpPr>
        <p:spPr>
          <a:xfrm>
            <a:off x="10820398" y="5661354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年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7866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筆跡 9">
                <a:extLst>
                  <a:ext uri="{FF2B5EF4-FFF2-40B4-BE49-F238E27FC236}">
                    <a16:creationId xmlns:a16="http://schemas.microsoft.com/office/drawing/2014/main" id="{0608B8CC-23C6-2BD8-13B0-FA377132AB54}"/>
                  </a:ext>
                </a:extLst>
              </p14:cNvPr>
              <p14:cNvContentPartPr/>
              <p14:nvPr/>
            </p14:nvContentPartPr>
            <p14:xfrm>
              <a:off x="4004581" y="774201"/>
              <a:ext cx="20594" cy="20594"/>
            </p14:xfrm>
          </p:contentPart>
        </mc:Choice>
        <mc:Fallback xmlns="">
          <p:pic>
            <p:nvPicPr>
              <p:cNvPr id="10" name="筆跡 9">
                <a:extLst>
                  <a:ext uri="{FF2B5EF4-FFF2-40B4-BE49-F238E27FC236}">
                    <a16:creationId xmlns:a16="http://schemas.microsoft.com/office/drawing/2014/main" id="{0608B8CC-23C6-2BD8-13B0-FA377132AB5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74881" y="-255499"/>
                <a:ext cx="2059400" cy="205940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CC3705AB-959C-6A65-85A2-3E33715DE6D8}"/>
              </a:ext>
            </a:extLst>
          </p:cNvPr>
          <p:cNvSpPr/>
          <p:nvPr/>
        </p:nvSpPr>
        <p:spPr>
          <a:xfrm>
            <a:off x="4885509" y="1086548"/>
            <a:ext cx="566055" cy="3503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7FB7B97-548B-2732-AFC6-B99A8B2BAFF7}"/>
              </a:ext>
            </a:extLst>
          </p:cNvPr>
          <p:cNvSpPr/>
          <p:nvPr/>
        </p:nvSpPr>
        <p:spPr>
          <a:xfrm>
            <a:off x="712469" y="3729592"/>
            <a:ext cx="566055" cy="3503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6A7459EE-9611-8200-8AB9-E2860D4920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822" r="16275"/>
          <a:stretch/>
        </p:blipFill>
        <p:spPr>
          <a:xfrm>
            <a:off x="995496" y="2835820"/>
            <a:ext cx="4906653" cy="3752797"/>
          </a:xfrm>
          <a:prstGeom prst="rect">
            <a:avLst/>
          </a:prstGeom>
        </p:spPr>
      </p:pic>
      <p:pic>
        <p:nvPicPr>
          <p:cNvPr id="12" name="圖片 11" descr="一張含有 文字, 螢幕擷取畫面, 字型, 行 的圖片&#10;&#10;自動產生的描述">
            <a:extLst>
              <a:ext uri="{FF2B5EF4-FFF2-40B4-BE49-F238E27FC236}">
                <a16:creationId xmlns:a16="http://schemas.microsoft.com/office/drawing/2014/main" id="{A70AC630-05D3-AC36-502C-35E9A927DC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8" t="12653" r="269"/>
          <a:stretch/>
        </p:blipFill>
        <p:spPr>
          <a:xfrm>
            <a:off x="5782491" y="2847703"/>
            <a:ext cx="6104710" cy="3752797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889A4772-1B2C-FB4B-3238-DCAD4E19BBDF}"/>
              </a:ext>
            </a:extLst>
          </p:cNvPr>
          <p:cNvSpPr txBox="1"/>
          <p:nvPr/>
        </p:nvSpPr>
        <p:spPr>
          <a:xfrm>
            <a:off x="1082582" y="1112639"/>
            <a:ext cx="6696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桃園機場營收分析年統計資料百分比堆疊長條圖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BC4969-1784-1A1E-E9C6-2615757504E1}"/>
              </a:ext>
            </a:extLst>
          </p:cNvPr>
          <p:cNvSpPr/>
          <p:nvPr/>
        </p:nvSpPr>
        <p:spPr>
          <a:xfrm>
            <a:off x="5562600" y="4800600"/>
            <a:ext cx="219891" cy="139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F88DDC6-1205-9133-DCE9-429A6F17AB52}"/>
              </a:ext>
            </a:extLst>
          </p:cNvPr>
          <p:cNvSpPr/>
          <p:nvPr/>
        </p:nvSpPr>
        <p:spPr>
          <a:xfrm>
            <a:off x="11196504" y="4851400"/>
            <a:ext cx="519246" cy="2032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995DA8C-4662-19A8-4B20-C239AE21C9CD}"/>
              </a:ext>
            </a:extLst>
          </p:cNvPr>
          <p:cNvSpPr txBox="1"/>
          <p:nvPr/>
        </p:nvSpPr>
        <p:spPr>
          <a:xfrm>
            <a:off x="5617391" y="2712923"/>
            <a:ext cx="7489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/>
              <a:t>(</a:t>
            </a:r>
            <a:r>
              <a:rPr lang="zh-TW" altLang="en-US" sz="1200" dirty="0"/>
              <a:t>千萬元</a:t>
            </a:r>
            <a:r>
              <a:rPr lang="en-US" altLang="zh-TW" sz="1200" dirty="0"/>
              <a:t>)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46765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版面配置區 3" descr="一張含有 文字, 繪圖, 行, 圖表 的圖片&#10;&#10;自動產生的描述">
            <a:extLst>
              <a:ext uri="{FF2B5EF4-FFF2-40B4-BE49-F238E27FC236}">
                <a16:creationId xmlns:a16="http://schemas.microsoft.com/office/drawing/2014/main" id="{C0DF328E-ECF9-670B-E173-A85AA88FD03A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" r="316"/>
          <a:stretch>
            <a:fillRect/>
          </a:stretch>
        </p:blipFill>
        <p:spPr>
          <a:xfrm>
            <a:off x="900412" y="799023"/>
            <a:ext cx="9100836" cy="5259954"/>
          </a:xfr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B3288317-9200-F144-23E9-26DEA3A9B8CC}"/>
              </a:ext>
            </a:extLst>
          </p:cNvPr>
          <p:cNvSpPr txBox="1"/>
          <p:nvPr/>
        </p:nvSpPr>
        <p:spPr>
          <a:xfrm>
            <a:off x="7510849" y="6279594"/>
            <a:ext cx="408999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 dirty="0">
                <a:ea typeface="微軟正黑體"/>
                <a:cs typeface="Arial"/>
              </a:rPr>
              <a:t>成長比率最高為2022年(5.313)</a:t>
            </a: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819F38EE-3EE1-204C-D4E1-312759AFFB9E}"/>
              </a:ext>
            </a:extLst>
          </p:cNvPr>
          <p:cNvCxnSpPr/>
          <p:nvPr/>
        </p:nvCxnSpPr>
        <p:spPr>
          <a:xfrm>
            <a:off x="6270171" y="1271451"/>
            <a:ext cx="0" cy="4493623"/>
          </a:xfrm>
          <a:prstGeom prst="line">
            <a:avLst/>
          </a:prstGeom>
          <a:ln w="571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橢圓 7">
            <a:extLst>
              <a:ext uri="{FF2B5EF4-FFF2-40B4-BE49-F238E27FC236}">
                <a16:creationId xmlns:a16="http://schemas.microsoft.com/office/drawing/2014/main" id="{ABB5BC6E-A545-34EC-56E9-C8236A69A244}"/>
              </a:ext>
            </a:extLst>
          </p:cNvPr>
          <p:cNvSpPr/>
          <p:nvPr/>
        </p:nvSpPr>
        <p:spPr>
          <a:xfrm>
            <a:off x="5921830" y="5028411"/>
            <a:ext cx="730748" cy="71349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3219A491-CDB6-3138-5CE6-13F934CD491A}"/>
              </a:ext>
            </a:extLst>
          </p:cNvPr>
          <p:cNvSpPr/>
          <p:nvPr/>
        </p:nvSpPr>
        <p:spPr>
          <a:xfrm>
            <a:off x="5909151" y="1018895"/>
            <a:ext cx="730748" cy="71349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9DFC4693-46DD-21FE-45C1-568BF79A0AAF}"/>
              </a:ext>
            </a:extLst>
          </p:cNvPr>
          <p:cNvSpPr/>
          <p:nvPr/>
        </p:nvSpPr>
        <p:spPr>
          <a:xfrm>
            <a:off x="7306887" y="3243948"/>
            <a:ext cx="730748" cy="71349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8790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版面配置區 7" descr="一張含有 文字, 行, 圖表, 螢幕擷取畫面 的圖片&#10;&#10;自動產生的描述">
            <a:extLst>
              <a:ext uri="{FF2B5EF4-FFF2-40B4-BE49-F238E27FC236}">
                <a16:creationId xmlns:a16="http://schemas.microsoft.com/office/drawing/2014/main" id="{E72489D0-AAD7-5F38-7BE7-1E675E8C67B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" r="942"/>
          <a:stretch>
            <a:fillRect/>
          </a:stretch>
        </p:blipFill>
        <p:spPr/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23FB0EA9-CD19-3EF7-7C29-83033EE0E28A}"/>
              </a:ext>
            </a:extLst>
          </p:cNvPr>
          <p:cNvSpPr txBox="1"/>
          <p:nvPr/>
        </p:nvSpPr>
        <p:spPr>
          <a:xfrm>
            <a:off x="774971" y="966651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萬／人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3748D11B-9BC2-BFFA-1417-6963F4F6C731}"/>
              </a:ext>
            </a:extLst>
          </p:cNvPr>
          <p:cNvSpPr/>
          <p:nvPr/>
        </p:nvSpPr>
        <p:spPr>
          <a:xfrm>
            <a:off x="10094006" y="5208338"/>
            <a:ext cx="1121228" cy="115388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6F4E5491-8E61-43F5-D914-0ED17163A7A4}"/>
              </a:ext>
            </a:extLst>
          </p:cNvPr>
          <p:cNvSpPr/>
          <p:nvPr/>
        </p:nvSpPr>
        <p:spPr>
          <a:xfrm>
            <a:off x="10094006" y="1463652"/>
            <a:ext cx="1121228" cy="115388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3592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5D05EDA0-A241-DE95-14DC-DE0B1923287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9E8CC684-B708-C9BC-5EBC-373334174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970" y="642026"/>
            <a:ext cx="10029553" cy="552739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ACDBEEDC-CC03-7E73-5420-33EEB6D12205}"/>
              </a:ext>
            </a:extLst>
          </p:cNvPr>
          <p:cNvSpPr txBox="1"/>
          <p:nvPr/>
        </p:nvSpPr>
        <p:spPr>
          <a:xfrm>
            <a:off x="774971" y="966651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萬／人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29F79034-9AA0-BED0-AA9D-18170CFEDCE6}"/>
              </a:ext>
            </a:extLst>
          </p:cNvPr>
          <p:cNvSpPr/>
          <p:nvPr/>
        </p:nvSpPr>
        <p:spPr>
          <a:xfrm>
            <a:off x="9854514" y="5153908"/>
            <a:ext cx="1121228" cy="115388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BD73A145-9FAB-270D-ECDC-EEEEEB595BFB}"/>
              </a:ext>
            </a:extLst>
          </p:cNvPr>
          <p:cNvSpPr/>
          <p:nvPr/>
        </p:nvSpPr>
        <p:spPr>
          <a:xfrm>
            <a:off x="9854514" y="1409222"/>
            <a:ext cx="1121228" cy="115388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3967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</p:bldLst>
  </p:timing>
</p:sld>
</file>

<file path=ppt/theme/theme1.xml><?xml version="1.0" encoding="utf-8"?>
<a:theme xmlns:a="http://schemas.openxmlformats.org/drawingml/2006/main" name="Office 佈景主題">
  <a:themeElements>
    <a:clrScheme name="藍綠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訂設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545</Words>
  <Application>Microsoft Office PowerPoint</Application>
  <PresentationFormat>寬螢幕</PresentationFormat>
  <Paragraphs>98</Paragraphs>
  <Slides>18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18</vt:i4>
      </vt:variant>
    </vt:vector>
  </HeadingPairs>
  <TitlesOfParts>
    <vt:vector size="28" baseType="lpstr">
      <vt:lpstr>微軟正黑體</vt:lpstr>
      <vt:lpstr>微軟正黑體</vt:lpstr>
      <vt:lpstr>標楷體</vt:lpstr>
      <vt:lpstr>Arial</vt:lpstr>
      <vt:lpstr>Calibri</vt:lpstr>
      <vt:lpstr>Calibri Light</vt:lpstr>
      <vt:lpstr>Segoe UI</vt:lpstr>
      <vt:lpstr>Office 佈景主題</vt:lpstr>
      <vt:lpstr>1_自訂設計</vt:lpstr>
      <vt:lpstr>自訂設計</vt:lpstr>
      <vt:lpstr>桃園國際機場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桃園國際機場</dc:title>
  <dc:creator>yixuan tsai</dc:creator>
  <cp:lastModifiedBy>886906003020</cp:lastModifiedBy>
  <cp:revision>1</cp:revision>
  <dcterms:created xsi:type="dcterms:W3CDTF">2024-01-31T10:18:50Z</dcterms:created>
  <dcterms:modified xsi:type="dcterms:W3CDTF">2024-02-02T05:28:19Z</dcterms:modified>
</cp:coreProperties>
</file>